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339" r:id="rId6"/>
    <p:sldId id="340" r:id="rId7"/>
    <p:sldId id="341" r:id="rId8"/>
    <p:sldId id="342" r:id="rId9"/>
    <p:sldId id="343" r:id="rId10"/>
    <p:sldId id="344" r:id="rId11"/>
    <p:sldId id="345" r:id="rId12"/>
    <p:sldId id="346" r:id="rId13"/>
    <p:sldId id="347" r:id="rId14"/>
    <p:sldId id="348" r:id="rId15"/>
    <p:sldId id="350" r:id="rId16"/>
    <p:sldId id="351" r:id="rId17"/>
    <p:sldId id="352" r:id="rId18"/>
    <p:sldId id="353" r:id="rId19"/>
    <p:sldId id="354" r:id="rId20"/>
    <p:sldId id="355" r:id="rId21"/>
    <p:sldId id="356" r:id="rId22"/>
    <p:sldId id="357" r:id="rId23"/>
    <p:sldId id="361" r:id="rId24"/>
    <p:sldId id="370" r:id="rId25"/>
    <p:sldId id="362" r:id="rId26"/>
    <p:sldId id="363" r:id="rId27"/>
    <p:sldId id="364" r:id="rId28"/>
    <p:sldId id="365" r:id="rId29"/>
    <p:sldId id="366" r:id="rId30"/>
    <p:sldId id="367" r:id="rId31"/>
    <p:sldId id="368" r:id="rId32"/>
    <p:sldId id="369"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14" r:id="rId46"/>
    <p:sldId id="300" r:id="rId47"/>
    <p:sldId id="301" r:id="rId48"/>
    <p:sldId id="302" r:id="rId49"/>
    <p:sldId id="303" r:id="rId50"/>
    <p:sldId id="304" r:id="rId51"/>
    <p:sldId id="305" r:id="rId52"/>
    <p:sldId id="306" r:id="rId53"/>
    <p:sldId id="307" r:id="rId54"/>
    <p:sldId id="308" r:id="rId55"/>
    <p:sldId id="309" r:id="rId56"/>
    <p:sldId id="331" r:id="rId57"/>
    <p:sldId id="332" r:id="rId58"/>
    <p:sldId id="338" r:id="rId59"/>
    <p:sldId id="330" r:id="rId60"/>
    <p:sldId id="322" r:id="rId61"/>
    <p:sldId id="323" r:id="rId62"/>
    <p:sldId id="324" r:id="rId63"/>
    <p:sldId id="327" r:id="rId64"/>
    <p:sldId id="311" r:id="rId65"/>
    <p:sldId id="313" r:id="rId66"/>
    <p:sldId id="312"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73502" autoAdjust="0"/>
  </p:normalViewPr>
  <p:slideViewPr>
    <p:cSldViewPr snapToGrid="0">
      <p:cViewPr varScale="1">
        <p:scale>
          <a:sx n="48" d="100"/>
          <a:sy n="48" d="100"/>
        </p:scale>
        <p:origin x="-1952" y="-96"/>
      </p:cViewPr>
      <p:guideLst>
        <p:guide orient="horz" pos="2880"/>
        <p:guide pos="5120"/>
      </p:guideLst>
    </p:cSldViewPr>
  </p:slideViewPr>
  <p:outlineViewPr>
    <p:cViewPr>
      <p:scale>
        <a:sx n="33" d="100"/>
        <a:sy n="33" d="100"/>
      </p:scale>
      <p:origin x="0" y="-23088"/>
    </p:cViewPr>
  </p:outlineViewPr>
  <p:notesTextViewPr>
    <p:cViewPr>
      <p:scale>
        <a:sx n="125" d="100"/>
        <a:sy n="125" d="100"/>
      </p:scale>
      <p:origin x="0" y="0"/>
    </p:cViewPr>
  </p:notesTextViewPr>
  <p:sorterViewPr>
    <p:cViewPr>
      <p:scale>
        <a:sx n="125" d="100"/>
        <a:sy n="125" d="100"/>
      </p:scale>
      <p:origin x="0" y="0"/>
    </p:cViewPr>
  </p:sorterViewPr>
  <p:notesViewPr>
    <p:cSldViewPr snapToGrid="0" showGuides="1">
      <p:cViewPr varScale="1">
        <p:scale>
          <a:sx n="137" d="100"/>
          <a:sy n="137" d="100"/>
        </p:scale>
        <p:origin x="218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a:solidFill>
                  <a:schemeClr val="tx1"/>
                </a:solidFill>
                <a:effectLst/>
                <a:latin typeface="Arial" panose="020B0604020202020204" pitchFamily="34" charset="0"/>
                <a:ea typeface="+mn-ea"/>
                <a:cs typeface="Arial" panose="020B0604020202020204" pitchFamily="34" charset="0"/>
              </a:rPr>
              <a:t> </a:t>
            </a:r>
            <a:r>
              <a:rPr lang="en-US" sz="1200" b="0" i="0" kern="1200" dirty="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665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One way to solve that problem is with a Chef Server.</a:t>
            </a:r>
          </a:p>
          <a:p>
            <a:r>
              <a:rPr lang="en-US" dirty="0"/>
              <a:t>The</a:t>
            </a:r>
            <a:r>
              <a:rPr lang="en-US" baseline="0" dirty="0"/>
              <a:t> Chef Server is designed to help us manage multiple nodes in this situation. </a:t>
            </a:r>
            <a:r>
              <a:rPr lang="en-US" sz="1200" b="0" i="0" kern="1200" dirty="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7032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Chef Server will make managing systems easier because it will act as a central repository for the cookbooks and other resources we need to configure multiple systems in a similar way. You can run your own Chef server but the easiest approach is to use the Hosted Chef service that we provide for free use with users that have a small node count. Perfect for the work we are doing in this module.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4681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Hosted Chef Server,</a:t>
            </a:r>
            <a:r>
              <a:rPr lang="en-US" baseline="0" dirty="0"/>
              <a:t> </a:t>
            </a:r>
            <a:r>
              <a:rPr lang="en-US" dirty="0"/>
              <a:t>visit </a:t>
            </a:r>
            <a:r>
              <a:rPr lang="en-US" b="0" dirty="0"/>
              <a:t>https://manage.chef.io/signup </a:t>
            </a:r>
            <a:r>
              <a:rPr lang="en-US" dirty="0"/>
              <a:t>and sign up for a Hosted Chef Account.</a:t>
            </a:r>
          </a:p>
          <a:p>
            <a:endParaRPr lang="en-US" baseline="0"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a:t>
            </a:r>
            <a:r>
              <a:rPr lang="en-US" baseline="0" dirty="0"/>
              <a:t> Learners that already have an account can login instead of creating an account. (Using the `Already have an account? Click here to sign in link`.)</a:t>
            </a:r>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The learner's account may be tied to an production organization. The learner can create a new organization with their existing account. If there are still concerns they can create a new login with a unique email address.</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9846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9227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820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a:t>
            </a:r>
            <a:r>
              <a:rPr lang="en-US" baseline="0" dirty="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38031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a:p>
          <a:p>
            <a:r>
              <a:rPr lang="en-US" dirty="0"/>
              <a:t>All of the cookbooks, instances and other configuration details that you manage with Chef will be stored on the Chef Server for this particular organization. No other organization will have access to it.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91199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starter kit will warn that it will</a:t>
            </a:r>
            <a:r>
              <a:rPr lang="en-US" baseline="0" dirty="0"/>
              <a:t> reset your user key. If this is a new account and new organization, this reset is totally fine. If you already have an account or this is an existing organization please understand that you are destroying the existing keys that already exist on a workstation.</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a:t>
            </a:r>
            <a:r>
              <a:rPr lang="en-US" baseline="0" dirty="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18768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The reason</a:t>
            </a:r>
            <a:r>
              <a:rPr lang="en-US" baseline="0" dirty="0"/>
              <a:t> that spaces are not suggested is that Ruby tools have a hard time with file paths that contain spaces.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4762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starter kit contains the configuration to reach the Chef Server and your credentials to validate the communication between your workstation and the Chef Server.</a:t>
            </a:r>
          </a:p>
          <a:p>
            <a:endParaRPr lang="en-US" baseline="0" dirty="0"/>
          </a:p>
          <a:p>
            <a:r>
              <a:rPr lang="en-US" baseline="0" dirty="0"/>
              <a:t>To verify the connection with the Chef Server you will need to run commands within the repository you downloaded.</a:t>
            </a:r>
          </a:p>
          <a:p>
            <a:endParaRPr lang="en-US" baseline="0" dirty="0"/>
          </a:p>
          <a:p>
            <a:r>
              <a:rPr lang="en-US" baseline="0" dirty="0"/>
              <a:t>Open a terminal or command prompt and navigate to the chef-repo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18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1471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5188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knife is a command-line tool that allows us to request and send information to the Chef Server. </a:t>
            </a:r>
          </a:p>
          <a:p>
            <a:pPr algn="l"/>
            <a:endParaRPr lang="en-US" dirty="0"/>
          </a:p>
          <a:p>
            <a:pPr algn="l"/>
            <a:r>
              <a:rPr lang="en-US" dirty="0"/>
              <a:t>knife helps users manage:</a:t>
            </a:r>
            <a:r>
              <a:rPr lang="en-US" baseline="0" dirty="0"/>
              <a:t> n</a:t>
            </a:r>
            <a:r>
              <a:rPr lang="en-US" dirty="0"/>
              <a:t>odes; cookbooks and recipes;</a:t>
            </a:r>
            <a:r>
              <a:rPr lang="en-US" baseline="0" dirty="0"/>
              <a:t> r</a:t>
            </a:r>
            <a:r>
              <a:rPr lang="en-US" dirty="0"/>
              <a:t>oles</a:t>
            </a:r>
            <a:r>
              <a:rPr lang="en-US" baseline="0" dirty="0"/>
              <a:t> </a:t>
            </a:r>
            <a:r>
              <a:rPr lang="en-US" dirty="0"/>
              <a:t>and more.</a:t>
            </a:r>
          </a:p>
          <a:p>
            <a:pPr algn="l"/>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knife provides a number of sub-commands.</a:t>
            </a:r>
          </a:p>
          <a:p>
            <a:pPr algn="l"/>
            <a:endParaRPr lang="en-US" dirty="0"/>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0649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look at all the commands with 'knife –help'.</a:t>
            </a:r>
          </a:p>
          <a:p>
            <a:endParaRPr lang="en-US" dirty="0"/>
          </a:p>
          <a:p>
            <a:r>
              <a:rPr lang="en-US" dirty="0"/>
              <a:t>This will display all the sub-commands available. In your case you want to verify that the client list contains a single entry so you need to look for help for the specific command 'knife client --help'.</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3375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06838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your Chef Server account there should be a single client that is the organization name:</a:t>
            </a:r>
            <a:r>
              <a:rPr lang="en-US" baseline="0" dirty="0"/>
              <a:t> </a:t>
            </a:r>
            <a:r>
              <a:rPr lang="en-US" dirty="0"/>
              <a:t>validator. This is a special key that has access to the Chef Server. The important thing is that the result does not contain an error with the configuration or authenticating with the Chef Server. </a:t>
            </a:r>
          </a:p>
          <a:p>
            <a:r>
              <a:rPr lang="en-US" dirty="0"/>
              <a:t>If you receive</a:t>
            </a:r>
            <a:r>
              <a:rPr lang="en-US" baseline="0" dirty="0"/>
              <a:t> an error ensure that you:</a:t>
            </a:r>
            <a:endParaRPr lang="en-US" dirty="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a:t>typed the command correctly</a:t>
            </a:r>
          </a:p>
          <a:p>
            <a:pPr marL="171450" indent="-171450">
              <a:buFont typeface="Arial" panose="020B0604020202020204" pitchFamily="34" charset="0"/>
              <a:buChar char="•"/>
            </a:pPr>
            <a:r>
              <a:rPr lang="en-US" dirty="0"/>
              <a:t>executed the command within the chef repository</a:t>
            </a:r>
          </a:p>
          <a:p>
            <a:pPr marL="171450" indent="-171450">
              <a:buFont typeface="Arial" panose="020B0604020202020204" pitchFamily="34" charset="0"/>
              <a:buChar char="•"/>
            </a:pPr>
            <a:r>
              <a:rPr lang="en-US" dirty="0"/>
              <a:t>are connected to the internet</a:t>
            </a:r>
            <a:r>
              <a:rPr lang="en-US" baseline="0" dirty="0"/>
              <a:t> and not </a:t>
            </a:r>
            <a:r>
              <a:rPr lang="en-US" dirty="0"/>
              <a:t>blocking</a:t>
            </a:r>
            <a:r>
              <a:rPr lang="en-US" baseline="0" dirty="0"/>
              <a:t> </a:t>
            </a:r>
            <a:r>
              <a:rPr lang="en-US" baseline="0" dirty="0" err="1"/>
              <a:t>ssl</a:t>
            </a:r>
            <a:r>
              <a:rPr lang="en-US" baseline="0" dirty="0"/>
              <a:t> connections from </a:t>
            </a:r>
            <a:r>
              <a:rPr lang="en-US" dirty="0"/>
              <a:t>your own system's proxy servers or virtual</a:t>
            </a:r>
            <a:r>
              <a:rPr lang="en-US" baseline="0" dirty="0"/>
              <a:t> private networks</a:t>
            </a:r>
            <a:endParaRPr lang="en-US" dirty="0"/>
          </a:p>
          <a:p>
            <a:pPr marL="171450" indent="-171450">
              <a:buFont typeface="Arial" panose="020B0604020202020204" pitchFamily="34" charset="0"/>
              <a:buChar char="•"/>
            </a:pPr>
            <a:r>
              <a:rPr lang="en-US" dirty="0"/>
              <a:t>have</a:t>
            </a:r>
            <a:r>
              <a:rPr lang="en-US" baseline="0" dirty="0"/>
              <a:t> </a:t>
            </a:r>
            <a:r>
              <a:rPr lang="en-US" dirty="0"/>
              <a:t>a .chef directory,</a:t>
            </a:r>
            <a:r>
              <a:rPr lang="en-US" baseline="0" dirty="0"/>
              <a:t> within the chef repository, </a:t>
            </a:r>
            <a:r>
              <a:rPr lang="en-US" dirty="0"/>
              <a:t>which contains the knife configuration</a:t>
            </a:r>
            <a:r>
              <a:rPr lang="en-US" baseline="0" dirty="0"/>
              <a:t> file (</a:t>
            </a:r>
            <a:r>
              <a:rPr lang="en-US" baseline="0" dirty="0" err="1"/>
              <a:t>knife.rb</a:t>
            </a:r>
            <a:r>
              <a:rPr lang="en-US" baseline="0" dirty="0"/>
              <a:t>), personal key, and organizational key</a:t>
            </a:r>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42541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complete, you are now able to communicate with the Chef Server. At this point we</a:t>
            </a:r>
            <a:r>
              <a:rPr lang="en-US" baseline="0" dirty="0"/>
              <a:t> </a:t>
            </a:r>
            <a:r>
              <a:rPr lang="en-US" dirty="0"/>
              <a:t>will refer to the system in front of you, with the chef repository, the configuration, and the keys installed as your workstation. </a:t>
            </a:r>
          </a:p>
          <a:p>
            <a:endParaRPr lang="en-US" dirty="0"/>
          </a:p>
          <a:p>
            <a:r>
              <a:rPr lang="en-US" dirty="0"/>
              <a:t>When working with Chef with a Chef Server, the workstation is the location where you will compose your cookbook code. When that code is complete, you will then upload it to the Chef Server.</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67904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asking the Chef Server about the list of available clients, you can also ask for information about cookbooks. You can find all the commands related to the cookbooks subcommand by running `knife cookbook --help`. </a:t>
            </a:r>
          </a:p>
          <a:p>
            <a:endParaRPr lang="en-US" dirty="0"/>
          </a:p>
          <a:p>
            <a:r>
              <a:rPr lang="en-US" dirty="0"/>
              <a:t>Similar to the list of clients, you can examine a list of cookbooks.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47541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this</a:t>
            </a:r>
            <a:r>
              <a:rPr lang="en-US" baseline="0" dirty="0"/>
              <a:t> command </a:t>
            </a:r>
            <a:r>
              <a:rPr lang="en-US" dirty="0"/>
              <a:t>will return the cookbooks currently uploaded to the Chef Server. The empty response should come as no surprise.</a:t>
            </a:r>
          </a:p>
          <a:p>
            <a:endParaRPr lang="en-US" dirty="0"/>
          </a:p>
          <a:p>
            <a:r>
              <a:rPr lang="en-US" dirty="0"/>
              <a:t>You want to change that. So you are going to upload each of your cookbooks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664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upload a cookbook to the</a:t>
            </a:r>
            <a:r>
              <a:rPr lang="en-US" baseline="0" dirty="0"/>
              <a:t> Chef Server you need to be within the directory of the cookbook. Let us start with the </a:t>
            </a:r>
            <a:r>
              <a:rPr lang="en-US" baseline="0" dirty="0" err="1"/>
              <a:t>myiis</a:t>
            </a:r>
            <a:r>
              <a:rPr lang="en-US" baseline="0" dirty="0"/>
              <a:t> cookbook. Change directory into the </a:t>
            </a:r>
            <a:r>
              <a:rPr lang="en-US" baseline="0" dirty="0" err="1"/>
              <a:t>myiis</a:t>
            </a:r>
            <a:r>
              <a:rPr lang="en-US" baseline="0" dirty="0"/>
              <a:t> cookbook directory which is within the cookbooks directory.</a:t>
            </a:r>
          </a:p>
          <a:p>
            <a:endParaRPr lang="en-US" baseline="0" dirty="0"/>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14507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upload the cookbook you will</a:t>
            </a:r>
            <a:r>
              <a:rPr lang="en-US" baseline="0" dirty="0"/>
              <a:t> need to use another tool called </a:t>
            </a:r>
            <a:r>
              <a:rPr lang="en-US" baseline="0" dirty="0" err="1"/>
              <a:t>Berkshelf</a:t>
            </a:r>
            <a:r>
              <a:rPr lang="en-US" baseline="0" dirty="0"/>
              <a:t>.</a:t>
            </a:r>
          </a:p>
          <a:p>
            <a:endParaRPr lang="en-US" baseline="0" dirty="0"/>
          </a:p>
          <a:p>
            <a:r>
              <a:rPr lang="en-US" dirty="0" err="1"/>
              <a:t>Berkshelf</a:t>
            </a:r>
            <a:r>
              <a:rPr lang="en-US" dirty="0"/>
              <a:t> is a cookbook management tool that allows us to upload your cookbooks and all of its dependencies to the Chef Server. In this instance, your current cookbooks have no dependencies, but in the future when they do, </a:t>
            </a:r>
            <a:r>
              <a:rPr lang="en-US" dirty="0" err="1"/>
              <a:t>Berkshelf</a:t>
            </a:r>
            <a:r>
              <a:rPr lang="en-US" dirty="0"/>
              <a:t> will assist you in ensuring those are all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0527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your cookbook exists on a single machine. If you wanted to setup additional machines to act as web servers to serve additional traffic for your soon-to-be highly successful website, what steps would you need to take to setup an identical system?</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9233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a command-line tool</a:t>
            </a:r>
            <a:r>
              <a:rPr lang="en-US" baseline="0" dirty="0"/>
              <a:t> that you can ask to see available the commands.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32357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Berkshelf is used on a per-cookbook basis. As dependencies are often per cookbook</a:t>
            </a:r>
            <a:r>
              <a:rPr lang="en-US" baseline="0" dirty="0"/>
              <a:t> you'll need to </a:t>
            </a:r>
            <a:r>
              <a:rPr lang="en-US" dirty="0"/>
              <a:t>change into the directory of the cookbook. </a:t>
            </a:r>
          </a:p>
          <a:p>
            <a:endParaRPr lang="en-US" dirty="0"/>
          </a:p>
          <a:p>
            <a:r>
              <a:rPr lang="en-US" dirty="0"/>
              <a:t>You should install any dependencies that your cookbook might have. Again, in this instance there are no dependencies external to this cookbook but Berkshelf ensures that this is the case when it runs the 'berks install' command.</a:t>
            </a:r>
          </a:p>
          <a:p>
            <a:endParaRPr lang="en-US" dirty="0"/>
          </a:p>
          <a:p>
            <a:r>
              <a:rPr lang="en-US" dirty="0"/>
              <a:t>You'll see that it finds the current cookbook within your current directory, it contacts the Supermarket for any external dependencies, and then ...</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5781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completes by writing a </a:t>
            </a:r>
            <a:r>
              <a:rPr lang="en-US" dirty="0" err="1"/>
              <a:t>Berksfile.lock</a:t>
            </a:r>
            <a:r>
              <a:rPr lang="en-US" dirty="0"/>
              <a:t> to the file system.</a:t>
            </a:r>
          </a:p>
          <a:p>
            <a:endParaRPr lang="en-US" dirty="0"/>
          </a:p>
          <a:p>
            <a:r>
              <a:rPr lang="en-US" dirty="0"/>
              <a:t>The </a:t>
            </a:r>
            <a:r>
              <a:rPr lang="en-US" dirty="0" err="1"/>
              <a:t>Berksfile.lock</a:t>
            </a:r>
            <a:r>
              <a:rPr lang="en-US" dirty="0"/>
              <a:t> is a receipt of all the cookbooks and dependencies found at the exact moment that you ran 'berks install'.</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22936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lock file is useful to ensure that in the future you use the same dependencies when working with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19346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dependencies accounted for, it is time to upload the cookbook to the Chef Server. This is another sub-command that Berkshelf provides called 'upload'. Run</a:t>
            </a:r>
            <a:r>
              <a:rPr lang="en-US" baseline="0" dirty="0"/>
              <a:t> the command </a:t>
            </a:r>
            <a:r>
              <a:rPr lang="en-US" dirty="0"/>
              <a:t>to upload the </a:t>
            </a:r>
            <a:r>
              <a:rPr lang="en-US" dirty="0" err="1"/>
              <a:t>myiis</a:t>
            </a:r>
            <a:r>
              <a:rPr lang="en-US" dirty="0"/>
              <a:t> cookbook to the Chef Server.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232021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that is complete you can return to the cookbook command that allows you to display the cookbooks within your organization by running this command. This will show you that the Chef Server has the </a:t>
            </a:r>
            <a:r>
              <a:rPr lang="en-US" dirty="0" err="1"/>
              <a:t>myiis</a:t>
            </a:r>
            <a:r>
              <a:rPr lang="en-US" dirty="0"/>
              <a:t> cookbook that you have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85637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lab,</a:t>
            </a:r>
            <a:r>
              <a:rPr lang="en-US" baseline="0" dirty="0"/>
              <a:t> </a:t>
            </a:r>
            <a:r>
              <a:rPr lang="en-US" dirty="0"/>
              <a:t>upload the remaining cookbooks within the cookbooks directory. After you have done that verify that the cookbooks have been uploaded.</a:t>
            </a:r>
          </a:p>
          <a:p>
            <a:endParaRPr lang="en-US" dirty="0"/>
          </a:p>
          <a:p>
            <a:r>
              <a:rPr lang="en-US" dirty="0"/>
              <a:t>Instructor Note: Allow 5 minutes to complete this exercise.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2364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Change into the cookbooks directory.</a:t>
            </a:r>
            <a:br>
              <a:rPr lang="en-US" dirty="0"/>
            </a:br>
            <a:endParaRPr lang="en-US" dirty="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Verify that the cookbook is not currently uploaded.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593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"berks install" to install all the cookbook dependencies.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10152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"berks upload" to upload the cookbook and all its dependencies to the Chef Server.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3000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exercise, roughly estimate the time it would take to accomplish this series of steps of preparing another node.</a:t>
            </a:r>
          </a:p>
          <a:p>
            <a:endParaRPr lang="en-US" dirty="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Transfer the </a:t>
            </a:r>
            <a:r>
              <a:rPr lang="en-US" dirty="0" err="1"/>
              <a:t>myiis</a:t>
            </a:r>
            <a:r>
              <a:rPr lang="en-US" dirty="0"/>
              <a:t>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a:t>Run chef-client locally to apply the </a:t>
            </a:r>
            <a:r>
              <a:rPr lang="en-US" dirty="0" err="1"/>
              <a:t>myiis</a:t>
            </a:r>
            <a:r>
              <a:rPr lang="en-US" dirty="0"/>
              <a:t>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t>Instructor Note: This</a:t>
            </a:r>
            <a:r>
              <a:rPr lang="en-US" baseline="0" dirty="0"/>
              <a:t> exercise is to show the value of using a Chef Server with regard to managing multiple systems. It can be done with the group, with individuals, or done in pairs.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50515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run "knife cookbook list" to validate that the workstation cookbook is now uploaded to the Chef Server.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4664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cookbooks have</a:t>
            </a:r>
            <a:r>
              <a:rPr lang="en-US" baseline="0" dirty="0"/>
              <a:t> been uploaded and you have verified that fact.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90019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one remaining objective and that is to add an instance as a node within your organization.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64140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by now, a node is</a:t>
            </a:r>
            <a:r>
              <a:rPr lang="en-US" baseline="0" dirty="0"/>
              <a:t> a server that Chef is managing. A node could be a web server, an application server, a database server, a load balancer, and so on.</a:t>
            </a:r>
            <a:endParaRPr lang="en-US" dirty="0"/>
          </a:p>
          <a:p>
            <a:endParaRPr lang="en-US" dirty="0"/>
          </a:p>
          <a:p>
            <a:r>
              <a:rPr lang="en-US" dirty="0"/>
              <a:t>A node can only join one organization. To be a node means that it has Chef installed,</a:t>
            </a:r>
            <a:r>
              <a:rPr lang="en-US" baseline="0" dirty="0"/>
              <a:t> </a:t>
            </a:r>
            <a:r>
              <a:rPr lang="en-US" dirty="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a:p>
          <a:p>
            <a:r>
              <a:rPr lang="en-US" dirty="0"/>
              <a:t>When a node is part of the organization you manage that information on the Chef Server as well. A Chef Server can manage multiple organizations. Managing that information in a Chef Server allows us to use for inventory, querying and searching.</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490596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a:t>
            </a:r>
            <a:r>
              <a:rPr lang="en-US" baseline="0" dirty="0"/>
              <a:t> a</a:t>
            </a:r>
            <a:r>
              <a:rPr lang="en-US" dirty="0"/>
              <a:t>dd the</a:t>
            </a:r>
            <a:r>
              <a:rPr lang="en-US" baseline="0" dirty="0"/>
              <a:t> instance we used previously as a workstation now as </a:t>
            </a:r>
            <a:r>
              <a:rPr lang="en-US" dirty="0"/>
              <a:t>a managed node. Return to the root</a:t>
            </a:r>
            <a:r>
              <a:rPr lang="en-US" baseline="0" dirty="0"/>
              <a:t> of the chef repository.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7962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you have no existing nodes within your organization. You can use the 'knife node –help' command to see that you can ask for the list of all nodes within your organization with the list command.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2728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"knife node list" to see that you have no nodes currently registered with your Chef Server. At this point the results should be blank.</a:t>
            </a:r>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662763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Knife provides a bootstrap subcommand that takes a number of options.</a:t>
            </a:r>
          </a:p>
          <a:p>
            <a:endParaRPr lang="en-US" dirty="0"/>
          </a:p>
          <a:p>
            <a:r>
              <a:rPr lang="en-US" dirty="0"/>
              <a:t>When you bootstrap an instance it is performing the following:</a:t>
            </a:r>
          </a:p>
          <a:p>
            <a:r>
              <a:rPr lang="en-US" dirty="0"/>
              <a:t>* Installing chef tools if they are not already installed</a:t>
            </a:r>
          </a:p>
          <a:p>
            <a:r>
              <a:rPr lang="en-US" dirty="0"/>
              <a:t>* Configuring Chef to communicate with the Chef Server</a:t>
            </a:r>
          </a:p>
          <a:p>
            <a:r>
              <a:rPr lang="en-US" dirty="0"/>
              <a:t>* Running chef-client to apply a default run list</a:t>
            </a:r>
          </a:p>
          <a:p>
            <a:endParaRPr lang="en-US" dirty="0"/>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93606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communicate with the remote instance you need to provide it the credentials to connect to the system. Use the user name with the '-x' flag and the password '-P' flag.</a:t>
            </a:r>
            <a:r>
              <a:rPr lang="en-US" baseline="0" dirty="0"/>
              <a:t> </a:t>
            </a:r>
            <a:r>
              <a:rPr lang="en-US" dirty="0"/>
              <a:t>Include the '--sudo' flag because you are installing software and writing configuration to directories traditionally owned by the root user. Name the node with the '-N' flag. This is optional but makes it easier for us to communicate. When we ask you to look at the details of node 1 or login to node 1, it will be easier to remember than the fully-qualified domain name.</a:t>
            </a:r>
          </a:p>
          <a:p>
            <a:endParaRPr lang="en-US" dirty="0"/>
          </a:p>
          <a:p>
            <a:r>
              <a:rPr lang="en-US" dirty="0"/>
              <a:t>When executing the command, the output will tell us what it installed and ran.</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60109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bootstrapping is done, you can see that your organization knows about the new node by again running the command "knife node list". You now see that you have a new node, node1, uploaded to the Chef Server. </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0147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installing the Chef tools, transferring the </a:t>
            </a:r>
            <a:r>
              <a:rPr lang="en-US" dirty="0" err="1"/>
              <a:t>myiis</a:t>
            </a:r>
            <a:r>
              <a:rPr lang="en-US" dirty="0"/>
              <a:t> cookbook, and applying the run list is not terribly expensive.</a:t>
            </a:r>
          </a:p>
          <a:p>
            <a:endParaRPr lang="en-US" dirty="0"/>
          </a:p>
          <a:p>
            <a:r>
              <a:rPr lang="en-US" dirty="0"/>
              <a:t>Chef provides a one-line curl install for the Chef Development Kit (ChefDK).</a:t>
            </a:r>
          </a:p>
          <a:p>
            <a:endParaRPr lang="en-US" dirty="0"/>
          </a:p>
          <a:p>
            <a:r>
              <a:rPr lang="en-US" dirty="0"/>
              <a:t>You could use git to clone the repository from a common git repository.</a:t>
            </a:r>
            <a:r>
              <a:rPr lang="en-US" baseline="0" dirty="0"/>
              <a:t> Another option is to </a:t>
            </a:r>
            <a:r>
              <a:rPr lang="en-US" dirty="0"/>
              <a:t>archive</a:t>
            </a:r>
            <a:r>
              <a:rPr lang="en-US" baseline="0" dirty="0"/>
              <a:t> </a:t>
            </a:r>
            <a:r>
              <a:rPr lang="en-US" dirty="0"/>
              <a:t>the cookbook and then using SCP to copy over the contents. A</a:t>
            </a:r>
            <a:r>
              <a:rPr lang="en-US" baseline="0" dirty="0"/>
              <a:t> third might be to mount a file share. There are a myriad ways to transfer the cookbooks to the new instance.</a:t>
            </a:r>
          </a:p>
          <a:p>
            <a:endParaRPr lang="en-US" dirty="0"/>
          </a:p>
          <a:p>
            <a:r>
              <a:rPr lang="en-US" dirty="0"/>
              <a:t>Then</a:t>
            </a:r>
            <a:r>
              <a:rPr lang="en-US" baseline="0" dirty="0"/>
              <a:t> a</a:t>
            </a:r>
            <a:r>
              <a:rPr lang="en-US" dirty="0"/>
              <a:t>pplying the run list requires the execution of a command on that system.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3001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more information about a particular node with the command 'knife node show </a:t>
            </a:r>
            <a:r>
              <a:rPr lang="en-US" dirty="0" smtClean="0"/>
              <a:t>web1'</a:t>
            </a:r>
            <a:r>
              <a:rPr lang="en-US" dirty="0"/>
              <a:t>. This will display a summary of the node information that the Chef Server stores.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418621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web1 </a:t>
            </a:r>
            <a:r>
              <a:rPr lang="en-US" baseline="0" dirty="0" smtClean="0"/>
              <a:t>does </a:t>
            </a:r>
            <a:r>
              <a:rPr lang="en-US" baseline="0" dirty="0"/>
              <a:t>not have a list of recipes that it applies to the system by default. You can make Chef Server tell </a:t>
            </a:r>
            <a:r>
              <a:rPr lang="en-US" baseline="0" dirty="0" smtClean="0"/>
              <a:t>web1 to </a:t>
            </a:r>
            <a:r>
              <a:rPr lang="en-US" baseline="0" dirty="0"/>
              <a:t>apply a specific run-list the next time </a:t>
            </a:r>
            <a:r>
              <a:rPr lang="en-US" baseline="0" dirty="0" smtClean="0"/>
              <a:t>web1 </a:t>
            </a:r>
            <a:r>
              <a:rPr lang="en-US" baseline="0" dirty="0"/>
              <a:t>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a:p>
          <a:p>
            <a:r>
              <a:rPr lang="en-US" baseline="0" dirty="0"/>
              <a:t>You can do that through the 'knife node run_list add' command. In this example, you are adding to </a:t>
            </a:r>
            <a:r>
              <a:rPr lang="en-US" baseline="0" dirty="0" smtClean="0"/>
              <a:t>web1's </a:t>
            </a:r>
            <a:r>
              <a:rPr lang="en-US" baseline="0" dirty="0"/>
              <a:t>run-list the </a:t>
            </a:r>
            <a:r>
              <a:rPr lang="en-US" baseline="0" dirty="0" err="1"/>
              <a:t>myiis</a:t>
            </a:r>
            <a:r>
              <a:rPr lang="en-US" baseline="0" dirty="0"/>
              <a:t>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2720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you bootstrapped the node.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53442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Apply that run list by logging into that node and running chef-client or remotely administer the node with the 'knife </a:t>
            </a:r>
            <a:r>
              <a:rPr lang="en-US" dirty="0" err="1"/>
              <a:t>winrm</a:t>
            </a:r>
            <a:r>
              <a:rPr lang="en-US" dirty="0"/>
              <a:t>' command</a:t>
            </a:r>
            <a:r>
              <a:rPr lang="en-US" baseline="0" dirty="0"/>
              <a:t> as shown here.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13770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the node serves up the default html page that contains the node's internal IP</a:t>
            </a:r>
            <a:r>
              <a:rPr lang="en-US" baseline="0" dirty="0"/>
              <a:t> </a:t>
            </a:r>
            <a:r>
              <a:rPr lang="en-US" dirty="0"/>
              <a:t>address and hostname.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3191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0074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Now it's time to create a second node. This</a:t>
            </a:r>
            <a:r>
              <a:rPr lang="en-US" baseline="0" dirty="0"/>
              <a:t> </a:t>
            </a:r>
            <a:r>
              <a:rPr lang="en-US" dirty="0"/>
              <a:t>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a:t>
            </a:r>
            <a:r>
              <a:rPr lang="en-US" baseline="0" dirty="0"/>
              <a:t> Note: Allow 10 minutes to complete this exercise</a:t>
            </a: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63706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a:t>
            </a:r>
            <a:r>
              <a:rPr lang="en-US" dirty="0"/>
              <a:t>the</a:t>
            </a:r>
            <a:r>
              <a:rPr lang="en-US" baseline="0" dirty="0"/>
              <a:t> new</a:t>
            </a:r>
            <a:r>
              <a:rPr lang="en-US" dirty="0"/>
              <a:t> node and name it </a:t>
            </a:r>
            <a:r>
              <a:rPr lang="en-US" dirty="0" smtClean="0"/>
              <a:t>web2. </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5501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you bootstrapped the node.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43391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Verify that the node serves up the default html page that contains the node's internal IP</a:t>
            </a:r>
            <a:r>
              <a:rPr lang="en-US" baseline="0" dirty="0"/>
              <a:t> </a:t>
            </a:r>
            <a:r>
              <a:rPr lang="en-US" dirty="0"/>
              <a:t>address and hostname.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150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overall time required to setup a new instance is not a massive time investment. This manual process will definitely take its toll when requirements demand you manage more than a few additional machines.</a:t>
            </a:r>
          </a:p>
          <a:p>
            <a:endParaRPr lang="en-US" dirty="0"/>
          </a:p>
          <a:p>
            <a:r>
              <a:rPr lang="en-US" dirty="0"/>
              <a:t>Some may think 10 minutes is not so bad. But what if there were 10 new nodes?</a:t>
            </a:r>
            <a:r>
              <a:rPr lang="en-US" baseline="0" dirty="0"/>
              <a:t> 20 new nodes?</a:t>
            </a:r>
          </a:p>
          <a:p>
            <a:endParaRPr lang="en-US" baseline="0" dirty="0"/>
          </a:p>
          <a:p>
            <a:r>
              <a:rPr lang="en-US" dirty="0"/>
              <a:t>As the popularity of your site grows, one server will not be able to keep with all of the web requests. You will need to provision additional machines as demand increases.</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37700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a:t>With your answers, turn to another person and alternate asking each other asking these questions and sharing your answers.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0362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objectives complete you are finished with this section. What question can you answer for you?</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0362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t>Let's change topics for a moment to </a:t>
            </a:r>
            <a:r>
              <a:rPr lang="en-US" b="0" dirty="0"/>
              <a:t>managing user web traffic.</a:t>
            </a:r>
          </a:p>
          <a:p>
            <a:endParaRPr lang="en-US" dirty="0"/>
          </a:p>
          <a:p>
            <a:r>
              <a:rPr lang="en-US" dirty="0"/>
              <a:t>In</a:t>
            </a:r>
            <a:r>
              <a:rPr lang="en-US" baseline="0" dirty="0"/>
              <a:t> addition to the complexities of configuring and managing multi-server infrastructure, such as web servers, you also need to </a:t>
            </a:r>
            <a:r>
              <a:rPr lang="en-US" dirty="0"/>
              <a:t>develop a way to route incoming traffic to each of those web servers and other nodes.</a:t>
            </a:r>
            <a:r>
              <a:rPr lang="en-US" baseline="0" dirty="0"/>
              <a:t> </a:t>
            </a:r>
            <a:r>
              <a:rPr lang="en-US" dirty="0"/>
              <a:t>There are many ways that you can route the traffic from one node to a group of similar nodes. This can be done with services by some of the major cloud providers or it can be done with another instance running as a load balancer.</a:t>
            </a:r>
            <a:r>
              <a:rPr lang="en-US" baseline="0" dirty="0"/>
              <a:t> </a:t>
            </a:r>
            <a:r>
              <a:rPr lang="en-US" dirty="0"/>
              <a:t>A load balancer allows us to receive incoming requests and forward those requests to other nodes. A load balancer allows us to receive incoming requests and forward those requests to other nodes.</a:t>
            </a:r>
          </a:p>
          <a:p>
            <a:endParaRPr lang="en-US" dirty="0"/>
          </a:p>
          <a:p>
            <a:r>
              <a:rPr lang="en-US" dirty="0"/>
              <a:t>Instructor Note: The preceding three slides covered the complexity</a:t>
            </a:r>
            <a:r>
              <a:rPr lang="en-US" baseline="0" dirty="0"/>
              <a:t> of configuring and managing multi-server infrastructure. This slide and page is now talking about managing </a:t>
            </a:r>
            <a:r>
              <a:rPr lang="en-US" b="0" baseline="0" dirty="0"/>
              <a:t>user</a:t>
            </a:r>
            <a:r>
              <a:rPr lang="en-US" b="1" baseline="0" dirty="0"/>
              <a:t> web traffic</a:t>
            </a:r>
            <a:r>
              <a:rPr lang="en-US" baseline="0" dirty="0"/>
              <a:t>, via a </a:t>
            </a:r>
            <a:r>
              <a:rPr lang="en-US" dirty="0"/>
              <a:t>load balancer</a:t>
            </a:r>
            <a:r>
              <a:rPr lang="en-US" baseline="0" dirty="0"/>
              <a:t>. </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90211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 are going to set up a load balancer that will direct web requests to similar configured nodes. Those nodes will be running your default web page</a:t>
            </a:r>
            <a:r>
              <a:rPr lang="en-US" baseline="0" dirty="0"/>
              <a:t> </a:t>
            </a:r>
            <a:r>
              <a:rPr lang="en-US" dirty="0"/>
              <a:t>that you deploy with the </a:t>
            </a:r>
            <a:r>
              <a:rPr lang="en-US" dirty="0" err="1"/>
              <a:t>myiis</a:t>
            </a:r>
            <a:r>
              <a:rPr lang="en-US" dirty="0"/>
              <a:t> cookbook's default recipe.</a:t>
            </a:r>
          </a:p>
          <a:p>
            <a:endParaRPr lang="en-US" dirty="0"/>
          </a:p>
          <a:p>
            <a:r>
              <a:rPr lang="en-US" dirty="0"/>
              <a:t>In this module you are going to setup </a:t>
            </a:r>
            <a:r>
              <a:rPr lang="en-US" baseline="0" dirty="0"/>
              <a:t>two web servers. In a later module you will create a new cookbook to define a load balancer and setup one to delivery requests to your web servers.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60842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tackle installing, configuring, or running a load balancer or create an</a:t>
            </a:r>
            <a:r>
              <a:rPr lang="en-US" baseline="0" dirty="0"/>
              <a:t> </a:t>
            </a:r>
            <a:r>
              <a:rPr lang="en-US" dirty="0"/>
              <a:t>instance running the </a:t>
            </a:r>
            <a:r>
              <a:rPr lang="en-US" dirty="0" err="1"/>
              <a:t>myiis</a:t>
            </a:r>
            <a:r>
              <a:rPr lang="en-US" dirty="0"/>
              <a:t> cookbook's default recipe, you will need to solve the problem of how you can manage multiple systems. Each system would need to have Chef installed, the cookbooks copied onto each system, and a run list of the recipes to apply to each system.</a:t>
            </a:r>
          </a:p>
          <a:p>
            <a:endParaRPr lang="en-US" dirty="0"/>
          </a:p>
          <a:p>
            <a:r>
              <a:rPr lang="en-US" dirty="0"/>
              <a:t>Instructor Note: The left side is setting up a new web server that is like the one they created yesterday.</a:t>
            </a:r>
            <a:r>
              <a:rPr lang="en-US" baseline="0" dirty="0"/>
              <a:t> The right is path the learner is following today.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631334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 8-</a:t>
            </a: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a:t>TBD</a:t>
            </a:r>
          </a:p>
        </p:txBody>
      </p:sp>
    </p:spTree>
    <p:extLst>
      <p:ext uri="{BB962C8B-B14F-4D97-AF65-F5344CB8AC3E}">
        <p14:creationId xmlns:p14="http://schemas.microsoft.com/office/powerpoint/2010/main" val="202782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3301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4498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3834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2576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46688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172600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8-</a:t>
            </a: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15" r:id="rId16"/>
    <p:sldLayoutId id="2147483816" r:id="rId17"/>
    <p:sldLayoutId id="2147483817" r:id="rId18"/>
    <p:sldLayoutId id="2147483823" r:id="rId19"/>
    <p:sldLayoutId id="2147483824" r:id="rId20"/>
    <p:sldLayoutId id="2147483825" r:id="rId21"/>
    <p:sldLayoutId id="2147483826" r:id="rId22"/>
    <p:sldLayoutId id="2147483827" r:id="rId23"/>
    <p:sldLayoutId id="2147483828" r:id="rId24"/>
    <p:sldLayoutId id="214748382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manage.chef.io/signup" TargetMode="External"/><Relationship Id="rId4" Type="http://schemas.openxmlformats.org/officeDocument/2006/relationships/image" Target="../media/image15.png"/><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docs.chef.io/berkshelf.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The Chef Server</a:t>
            </a:r>
          </a:p>
        </p:txBody>
      </p:sp>
      <p:sp>
        <p:nvSpPr>
          <p:cNvPr id="3" name="Subtitle 2"/>
          <p:cNvSpPr>
            <a:spLocks noGrp="1"/>
          </p:cNvSpPr>
          <p:nvPr>
            <p:ph type="subTitle" idx="1"/>
          </p:nvPr>
        </p:nvSpPr>
        <p:spPr bwMode="auto"/>
        <p:txBody>
          <a:bodyPr/>
          <a:lstStyle/>
          <a:p>
            <a:r>
              <a:rPr lang="en-US" dirty="0"/>
              <a:t>A Hub for Configuration Data</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
        <p:nvSpPr>
          <p:cNvPr id="4" name="TextBox 3"/>
          <p:cNvSpPr txBox="1"/>
          <p:nvPr/>
        </p:nvSpPr>
        <p:spPr bwMode="white">
          <a:xfrm>
            <a:off x="1471633" y="7841314"/>
            <a:ext cx="914400" cy="914400"/>
          </a:xfrm>
          <a:prstGeom prst="rect">
            <a:avLst/>
          </a:prstGeom>
        </p:spPr>
        <p:txBody>
          <a:bodyPr vert="horz" wrap="none" lIns="91440" tIns="91440" rIns="91440" bIns="91440" rtlCol="0">
            <a:normAutofit/>
          </a:bodyPr>
          <a:lstStyle/>
          <a:p>
            <a:r>
              <a:rPr lang="en-US" dirty="0" smtClean="0"/>
              <a:t>2W</a:t>
            </a:r>
          </a:p>
        </p:txBody>
      </p:sp>
    </p:spTree>
    <p:extLst>
      <p:ext uri="{BB962C8B-B14F-4D97-AF65-F5344CB8AC3E}">
        <p14:creationId xmlns:p14="http://schemas.microsoft.com/office/powerpoint/2010/main" val="115703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Chef Server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Web 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Web 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a:t>Chef Server</a:t>
            </a:r>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Local Workstation </a:t>
            </a:r>
            <a:br>
              <a:rPr lang="en-US" sz="2667" dirty="0"/>
            </a:br>
            <a:r>
              <a:rPr lang="en-US" sz="2667" dirty="0"/>
              <a:t>(Your laptop)</a:t>
            </a:r>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Load Balancer</a:t>
            </a:r>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Cookbooks etc.</a:t>
            </a:r>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fi-FI" dirty="0"/>
              <a:t>GL: </a:t>
            </a:r>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3044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12</a:t>
            </a:fld>
            <a:endParaRPr lang="en-US" dirty="0"/>
          </a:p>
        </p:txBody>
      </p:sp>
      <p:sp>
        <p:nvSpPr>
          <p:cNvPr id="5" name="Text Placeholder 2"/>
          <p:cNvSpPr txBox="1">
            <a:spLocks/>
          </p:cNvSpPr>
          <p:nvPr/>
        </p:nvSpPr>
        <p:spPr bwMode="white">
          <a:xfrm>
            <a:off x="609600" y="1272989"/>
            <a:ext cx="7144512"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a:rPr>
              <a:t>https://manage.chef.io/signup</a:t>
            </a:r>
            <a:r>
              <a:rPr lang="en-US" sz="2667" dirty="0"/>
              <a:t/>
            </a:r>
            <a:br>
              <a:rPr lang="en-US" sz="2667" dirty="0"/>
            </a:br>
            <a:endParaRPr lang="en-US" sz="4267" dirty="0"/>
          </a:p>
          <a:p>
            <a:pPr marL="609585" indent="-609585">
              <a:buFont typeface="+mj-lt"/>
              <a:buAutoNum type="arabicPeriod"/>
            </a:pPr>
            <a:r>
              <a:rPr lang="en-US" sz="2667" dirty="0"/>
              <a:t>Fill out the form as indicated in this image using your name and a valid email address and then click </a:t>
            </a:r>
            <a:r>
              <a:rPr lang="en-US" sz="2667" b="1" dirty="0"/>
              <a:t>Get Started</a:t>
            </a:r>
            <a:r>
              <a:rPr lang="en-US" sz="2667" dirty="0"/>
              <a:t>.</a:t>
            </a:r>
          </a:p>
          <a:p>
            <a:pPr marL="609585" indent="-609585">
              <a:buFont typeface="+mj-lt"/>
              <a:buAutoNum type="arabicPeriod"/>
            </a:pPr>
            <a:endParaRPr lang="en-US" sz="2667" dirty="0"/>
          </a:p>
        </p:txBody>
      </p:sp>
      <p:pic>
        <p:nvPicPr>
          <p:cNvPr id="8" name="Picture 7"/>
          <p:cNvPicPr>
            <a:picLocks noChangeAspect="1"/>
          </p:cNvPicPr>
          <p:nvPr/>
        </p:nvPicPr>
        <p:blipFill>
          <a:blip r:embed="rId4"/>
          <a:stretch>
            <a:fillRect/>
          </a:stretch>
        </p:blipFill>
        <p:spPr>
          <a:xfrm>
            <a:off x="8032426" y="1309564"/>
            <a:ext cx="7945228" cy="6261667"/>
          </a:xfrm>
          <a:prstGeom prst="rect">
            <a:avLst/>
          </a:prstGeom>
          <a:ln>
            <a:solidFill>
              <a:schemeClr val="accent1"/>
            </a:solidFill>
          </a:ln>
        </p:spPr>
      </p:pic>
    </p:spTree>
    <p:extLst>
      <p:ext uri="{BB962C8B-B14F-4D97-AF65-F5344CB8AC3E}">
        <p14:creationId xmlns:p14="http://schemas.microsoft.com/office/powerpoint/2010/main" val="132357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When prompted, open the email just sent to you and click the link in the email to finish the creation of your account.</a:t>
            </a:r>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008812" y="1990344"/>
            <a:ext cx="8980501" cy="4410456"/>
          </a:xfrm>
          <a:prstGeom prst="rect">
            <a:avLst/>
          </a:prstGeom>
          <a:ln>
            <a:solidFill>
              <a:schemeClr val="accent1"/>
            </a:solidFill>
          </a:ln>
        </p:spPr>
      </p:pic>
    </p:spTree>
    <p:extLst>
      <p:ext uri="{BB962C8B-B14F-4D97-AF65-F5344CB8AC3E}">
        <p14:creationId xmlns:p14="http://schemas.microsoft.com/office/powerpoint/2010/main" val="13455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Enter a password when prompted and then click </a:t>
            </a:r>
            <a:r>
              <a:rPr lang="en-US" sz="2667" b="1" dirty="0"/>
              <a:t>Create User</a:t>
            </a:r>
            <a:r>
              <a:rPr lang="en-US" sz="2667" dirty="0"/>
              <a:t>. </a:t>
            </a:r>
            <a:br>
              <a:rPr lang="en-US" sz="2667" dirty="0"/>
            </a:br>
            <a:r>
              <a:rPr lang="en-US" sz="2667" dirty="0"/>
              <a:t/>
            </a:r>
            <a:br>
              <a:rPr lang="en-US" sz="2667" dirty="0"/>
            </a:br>
            <a:r>
              <a:rPr lang="en-US" sz="2667" dirty="0"/>
              <a:t>You should write down your password in case you forget it.</a:t>
            </a:r>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590028" y="1997202"/>
            <a:ext cx="7696200" cy="4381500"/>
          </a:xfrm>
          <a:prstGeom prst="rect">
            <a:avLst/>
          </a:prstGeom>
          <a:ln>
            <a:solidFill>
              <a:schemeClr val="accent1"/>
            </a:solidFill>
          </a:ln>
        </p:spPr>
      </p:pic>
    </p:spTree>
    <p:extLst>
      <p:ext uri="{BB962C8B-B14F-4D97-AF65-F5344CB8AC3E}">
        <p14:creationId xmlns:p14="http://schemas.microsoft.com/office/powerpoint/2010/main" val="39151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668704" y="1641538"/>
            <a:ext cx="7648575" cy="5934075"/>
          </a:xfrm>
          <a:prstGeom prst="rect">
            <a:avLst/>
          </a:prstGeom>
          <a:ln>
            <a:solidFill>
              <a:schemeClr val="accent1"/>
            </a:solidFill>
          </a:ln>
        </p:spPr>
      </p:pic>
    </p:spTree>
    <p:extLst>
      <p:ext uri="{BB962C8B-B14F-4D97-AF65-F5344CB8AC3E}">
        <p14:creationId xmlns:p14="http://schemas.microsoft.com/office/powerpoint/2010/main" val="25940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077200" y="2207514"/>
            <a:ext cx="7762875" cy="4838700"/>
          </a:xfrm>
          <a:prstGeom prst="rect">
            <a:avLst/>
          </a:prstGeom>
          <a:ln>
            <a:solidFill>
              <a:schemeClr val="accent1"/>
            </a:solidFill>
          </a:ln>
        </p:spPr>
      </p:pic>
    </p:spTree>
    <p:extLst>
      <p:ext uri="{BB962C8B-B14F-4D97-AF65-F5344CB8AC3E}">
        <p14:creationId xmlns:p14="http://schemas.microsoft.com/office/powerpoint/2010/main" val="40623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b="1" dirty="0"/>
              <a:t>Download</a:t>
            </a:r>
            <a:r>
              <a:rPr lang="en-US" sz="2667" dirty="0"/>
              <a:t> </a:t>
            </a:r>
            <a:r>
              <a:rPr lang="en-US" sz="2667" b="1" dirty="0"/>
              <a:t>Starter Kit</a:t>
            </a:r>
            <a:r>
              <a:rPr lang="en-US" sz="2667" dirty="0"/>
              <a:t> and then click </a:t>
            </a:r>
            <a:r>
              <a:rPr lang="en-US" sz="2667" b="1" dirty="0"/>
              <a:t>Proceed</a:t>
            </a:r>
            <a:r>
              <a:rPr lang="en-US" sz="2667" dirty="0"/>
              <a:t> when prompted.</a:t>
            </a:r>
          </a:p>
          <a:p>
            <a:pPr marL="609585" indent="-609585">
              <a:buFont typeface="+mj-lt"/>
              <a:buAutoNum type="arabicPeriod" startAt="7"/>
            </a:pPr>
            <a:endParaRPr lang="en-US" sz="2667" dirty="0"/>
          </a:p>
          <a:p>
            <a:r>
              <a:rPr lang="en-US" sz="2667" dirty="0"/>
              <a:t>A chef-starter zip file should download to your laptop.</a:t>
            </a:r>
            <a:endParaRPr lang="en-US" sz="2533" dirty="0"/>
          </a:p>
          <a:p>
            <a:pPr marL="609585" indent="-609585">
              <a:buFont typeface="+mj-lt"/>
              <a:buAutoNum type="arabicPeriod" startAt="7"/>
            </a:pP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7915275" y="1272990"/>
            <a:ext cx="6513957" cy="4985088"/>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7459689" y="5572269"/>
            <a:ext cx="8286750" cy="2581275"/>
          </a:xfrm>
          <a:prstGeom prst="rect">
            <a:avLst/>
          </a:prstGeom>
          <a:ln>
            <a:solidFill>
              <a:schemeClr val="accent1"/>
            </a:solidFill>
          </a:ln>
        </p:spPr>
      </p:pic>
    </p:spTree>
    <p:extLst>
      <p:ext uri="{BB962C8B-B14F-4D97-AF65-F5344CB8AC3E}">
        <p14:creationId xmlns:p14="http://schemas.microsoft.com/office/powerpoint/2010/main" val="2180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 Signing Up for a Hosted Chef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2018</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599" y="1272989"/>
            <a:ext cx="868386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a:t>Steps</a:t>
            </a:r>
            <a:br>
              <a:rPr lang="en-US" sz="3733" b="1" dirty="0"/>
            </a:br>
            <a:endParaRPr lang="en-US" sz="2667" dirty="0"/>
          </a:p>
          <a:p>
            <a:pPr marL="609585" indent="-609585">
              <a:buFont typeface="+mj-lt"/>
              <a:buAutoNum type="arabicPeriod" startAt="8"/>
            </a:pPr>
            <a:r>
              <a:rPr lang="en-US" sz="2600" dirty="0"/>
              <a:t>Open the downloaded zip file and copy chef-repo folder that's contained in the zip file.</a:t>
            </a:r>
          </a:p>
          <a:p>
            <a:pPr marL="609585" indent="-609585">
              <a:buFont typeface="+mj-lt"/>
              <a:buAutoNum type="arabicPeriod" startAt="8"/>
            </a:pPr>
            <a:r>
              <a:rPr lang="en-US" sz="2600" dirty="0"/>
              <a:t>Paste the chef-repo folder to a location on your laptop, such as your home directory.</a:t>
            </a:r>
          </a:p>
          <a:p>
            <a:pPr marL="609585" indent="-609585">
              <a:buFont typeface="+mj-lt"/>
              <a:buAutoNum type="arabicPeriod" startAt="8"/>
            </a:pPr>
            <a:endParaRPr lang="en-US" sz="2400" dirty="0"/>
          </a:p>
          <a:p>
            <a:r>
              <a:rPr lang="en-US" sz="2400" b="1" dirty="0"/>
              <a:t>Note</a:t>
            </a:r>
            <a:r>
              <a:rPr lang="en-US" sz="2400" dirty="0"/>
              <a:t>: Ensure that the path to the chef-repo does not have a space in it. Examples:</a:t>
            </a:r>
          </a:p>
          <a:p>
            <a:endParaRPr lang="en-US" sz="2400" dirty="0"/>
          </a:p>
          <a:p>
            <a:r>
              <a:rPr lang="en-US" sz="3600" b="1" dirty="0"/>
              <a:t>Mac:  /home/</a:t>
            </a:r>
            <a:r>
              <a:rPr lang="en-US" sz="3600" b="1" i="1" dirty="0"/>
              <a:t>username</a:t>
            </a:r>
            <a:r>
              <a:rPr lang="en-US" sz="3600" b="1" dirty="0"/>
              <a:t>/chef-repo    </a:t>
            </a:r>
          </a:p>
          <a:p>
            <a:endParaRPr lang="en-US" sz="3600" b="1" dirty="0"/>
          </a:p>
          <a:p>
            <a:r>
              <a:rPr lang="en-US" sz="3600" b="1" dirty="0"/>
              <a:t>Windows: C:\Users\</a:t>
            </a:r>
            <a:r>
              <a:rPr lang="en-US" sz="3600" b="1" i="1" dirty="0"/>
              <a:t>username</a:t>
            </a:r>
            <a:r>
              <a:rPr lang="en-US" sz="3600" b="1" dirty="0"/>
              <a:t>\chef-repo</a:t>
            </a:r>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72457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Navigate to the chef-repo </a:t>
            </a:r>
          </a:p>
        </p:txBody>
      </p:sp>
      <p:sp>
        <p:nvSpPr>
          <p:cNvPr id="4" name="Text Placeholder 3"/>
          <p:cNvSpPr>
            <a:spLocks noGrp="1"/>
          </p:cNvSpPr>
          <p:nvPr>
            <p:ph type="body" sz="quarter" idx="11"/>
          </p:nvPr>
        </p:nvSpPr>
        <p:spPr/>
        <p:txBody>
          <a:bodyPr/>
          <a:lstStyle/>
          <a:p>
            <a:r>
              <a:rPr lang="en-US" dirty="0"/>
              <a:t>&gt; cd ~\chef-repo</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3377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sz="3200" dirty="0"/>
              <a:t>Connect your local workstation (laptop) to a Chef Server</a:t>
            </a:r>
          </a:p>
          <a:p>
            <a:pPr marL="918610" lvl="1" indent="-609585">
              <a:buFont typeface="Wingdings" panose="05000000000000000000" pitchFamily="2" charset="2"/>
              <a:buChar char="Ø"/>
            </a:pPr>
            <a:r>
              <a:rPr lang="en-US" sz="3200" dirty="0"/>
              <a:t>Upload cookbooks to a Chef Server</a:t>
            </a:r>
          </a:p>
          <a:p>
            <a:pPr marL="918610" lvl="1" indent="-609585">
              <a:buFont typeface="Wingdings" panose="05000000000000000000" pitchFamily="2" charset="2"/>
              <a:buChar char="Ø"/>
            </a:pPr>
            <a:r>
              <a:rPr lang="en-US" sz="3200" dirty="0"/>
              <a:t>Bootstrap a node</a:t>
            </a:r>
          </a:p>
          <a:p>
            <a:pPr marL="918610" lvl="1" indent="-609585">
              <a:buFont typeface="Wingdings" panose="05000000000000000000" pitchFamily="2" charset="2"/>
              <a:buChar char="Ø"/>
            </a:pPr>
            <a:r>
              <a:rPr lang="en-US" sz="3200" dirty="0"/>
              <a:t>Manage a node via a Chef Server</a:t>
            </a:r>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92311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04800"/>
            <a:ext cx="14935200" cy="1650489"/>
          </a:xfrm>
        </p:spPr>
        <p:txBody>
          <a:bodyPr/>
          <a:lstStyle/>
          <a:p>
            <a:r>
              <a:rPr lang="fi-FI" dirty="0"/>
              <a:t>GL: </a:t>
            </a:r>
            <a:r>
              <a:rPr lang="en-US" dirty="0" smtClean="0"/>
              <a:t>Move the cookbooks directory</a:t>
            </a:r>
            <a:br>
              <a:rPr lang="en-US" dirty="0" smtClean="0"/>
            </a:br>
            <a:r>
              <a:rPr lang="en-US" dirty="0"/>
              <a:t>	</a:t>
            </a:r>
            <a:r>
              <a:rPr lang="en-US" dirty="0" smtClean="0"/>
              <a:t>	 into the chef-repo</a:t>
            </a:r>
            <a:endParaRPr lang="en-US" dirty="0"/>
          </a:p>
        </p:txBody>
      </p:sp>
      <p:sp>
        <p:nvSpPr>
          <p:cNvPr id="4" name="Text Placeholder 3"/>
          <p:cNvSpPr>
            <a:spLocks noGrp="1"/>
          </p:cNvSpPr>
          <p:nvPr>
            <p:ph type="body" sz="quarter" idx="11"/>
          </p:nvPr>
        </p:nvSpPr>
        <p:spPr>
          <a:xfrm>
            <a:off x="1121104" y="2103153"/>
            <a:ext cx="14422528" cy="3682098"/>
          </a:xfrm>
        </p:spPr>
        <p:txBody>
          <a:bodyPr/>
          <a:lstStyle/>
          <a:p>
            <a:pPr marL="571500" indent="-571500">
              <a:buFont typeface="Wingdings" charset="0"/>
              <a:buChar char="Ø"/>
            </a:pPr>
            <a:r>
              <a:rPr lang="en-US" dirty="0"/>
              <a:t>cd </a:t>
            </a:r>
            <a:r>
              <a:rPr lang="en-US" dirty="0" smtClean="0"/>
              <a:t>~</a:t>
            </a:r>
            <a:endParaRPr lang="en-US" dirty="0"/>
          </a:p>
          <a:p>
            <a:pPr marL="571500" indent="-571500">
              <a:buFont typeface="Wingdings" charset="0"/>
              <a:buChar char="Ø"/>
            </a:pPr>
            <a:r>
              <a:rPr lang="en-US" dirty="0" smtClean="0"/>
              <a:t>mv cookbooks chef-repo</a:t>
            </a:r>
          </a:p>
          <a:p>
            <a:pPr marL="571500" indent="-571500">
              <a:buFont typeface="Wingdings" charset="0"/>
              <a:buChar char="Ø"/>
            </a:pP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20</a:t>
            </a:fld>
            <a:endParaRPr lang="en-US" dirty="0"/>
          </a:p>
        </p:txBody>
      </p:sp>
      <p:sp>
        <p:nvSpPr>
          <p:cNvPr id="5" name="TextBox 4"/>
          <p:cNvSpPr txBox="1"/>
          <p:nvPr/>
        </p:nvSpPr>
        <p:spPr bwMode="white">
          <a:xfrm>
            <a:off x="7600077" y="338648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5318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knife</a:t>
            </a:r>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Server. </a:t>
            </a:r>
          </a:p>
        </p:txBody>
      </p:sp>
      <p:sp>
        <p:nvSpPr>
          <p:cNvPr id="4" name="Footer Placeholder 3"/>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84746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p:txBody>
      </p:sp>
      <p:sp>
        <p:nvSpPr>
          <p:cNvPr id="3" name="Title 2"/>
          <p:cNvSpPr>
            <a:spLocks noGrp="1"/>
          </p:cNvSpPr>
          <p:nvPr>
            <p:ph type="title"/>
          </p:nvPr>
        </p:nvSpPr>
        <p:spPr/>
        <p:txBody>
          <a:bodyPr/>
          <a:lstStyle/>
          <a:p>
            <a:r>
              <a:rPr lang="fi-FI" dirty="0"/>
              <a:t>GL: </a:t>
            </a:r>
            <a:r>
              <a:rPr lang="en-US" dirty="0"/>
              <a:t>knife --help</a:t>
            </a:r>
          </a:p>
        </p:txBody>
      </p:sp>
      <p:sp>
        <p:nvSpPr>
          <p:cNvPr id="4" name="Text Placeholder 3"/>
          <p:cNvSpPr>
            <a:spLocks noGrp="1"/>
          </p:cNvSpPr>
          <p:nvPr>
            <p:ph type="body" sz="quarter" idx="11"/>
          </p:nvPr>
        </p:nvSpPr>
        <p:spPr/>
        <p:txBody>
          <a:bodyPr/>
          <a:lstStyle/>
          <a:p>
            <a:r>
              <a:rPr lang="en-US" dirty="0"/>
              <a:t>&gt; knife --help</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102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Available 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fi-FI" dirty="0"/>
              <a:t>GL: </a:t>
            </a:r>
            <a:r>
              <a:rPr lang="en-US" dirty="0"/>
              <a:t>knife client --help</a:t>
            </a:r>
          </a:p>
        </p:txBody>
      </p:sp>
      <p:sp>
        <p:nvSpPr>
          <p:cNvPr id="4" name="Text Placeholder 3"/>
          <p:cNvSpPr>
            <a:spLocks noGrp="1"/>
          </p:cNvSpPr>
          <p:nvPr>
            <p:ph type="body" sz="quarter" idx="11"/>
          </p:nvPr>
        </p:nvSpPr>
        <p:spPr/>
        <p:txBody>
          <a:bodyPr/>
          <a:lstStyle/>
          <a:p>
            <a:r>
              <a:rPr lang="en-US" dirty="0"/>
              <a:t>&gt; knife client --help</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23</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2653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a:t>ORGNAME-validator</a:t>
            </a:r>
          </a:p>
        </p:txBody>
      </p:sp>
      <p:sp>
        <p:nvSpPr>
          <p:cNvPr id="3" name="Title 2"/>
          <p:cNvSpPr>
            <a:spLocks noGrp="1"/>
          </p:cNvSpPr>
          <p:nvPr>
            <p:ph type="title"/>
          </p:nvPr>
        </p:nvSpPr>
        <p:spPr/>
        <p:txBody>
          <a:bodyPr/>
          <a:lstStyle/>
          <a:p>
            <a:r>
              <a:rPr lang="fi-FI" dirty="0"/>
              <a:t>GL: </a:t>
            </a:r>
            <a:r>
              <a:rPr lang="en-US" dirty="0"/>
              <a:t>knife client list</a:t>
            </a:r>
          </a:p>
        </p:txBody>
      </p:sp>
      <p:sp>
        <p:nvSpPr>
          <p:cNvPr id="4" name="Text Placeholder 3"/>
          <p:cNvSpPr>
            <a:spLocks noGrp="1"/>
          </p:cNvSpPr>
          <p:nvPr>
            <p:ph type="body" sz="quarter" idx="11"/>
          </p:nvPr>
        </p:nvSpPr>
        <p:spPr/>
        <p:txBody>
          <a:bodyPr/>
          <a:lstStyle/>
          <a:p>
            <a:r>
              <a:rPr lang="en-US" dirty="0"/>
              <a:t>&gt; knife client list</a:t>
            </a:r>
          </a:p>
        </p:txBody>
      </p:sp>
      <p:sp>
        <p:nvSpPr>
          <p:cNvPr id="7" name="Footer Placeholder 6"/>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5539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6712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fi-FI" dirty="0"/>
              <a:t>GL: </a:t>
            </a:r>
            <a:r>
              <a:rPr lang="en-US" dirty="0"/>
              <a:t>knife cookbook --help</a:t>
            </a:r>
          </a:p>
        </p:txBody>
      </p:sp>
      <p:sp>
        <p:nvSpPr>
          <p:cNvPr id="4" name="Text Placeholder 3"/>
          <p:cNvSpPr>
            <a:spLocks noGrp="1"/>
          </p:cNvSpPr>
          <p:nvPr>
            <p:ph type="body" sz="quarter" idx="11"/>
          </p:nvPr>
        </p:nvSpPr>
        <p:spPr/>
        <p:txBody>
          <a:bodyPr/>
          <a:lstStyle/>
          <a:p>
            <a:r>
              <a:rPr lang="en-US" dirty="0"/>
              <a:t>&gt; knife cookbook --help</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77375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knife cookbook list</a:t>
            </a:r>
          </a:p>
        </p:txBody>
      </p:sp>
      <p:sp>
        <p:nvSpPr>
          <p:cNvPr id="4" name="Text Placeholder 3"/>
          <p:cNvSpPr>
            <a:spLocks noGrp="1"/>
          </p:cNvSpPr>
          <p:nvPr>
            <p:ph type="body" sz="quarter" idx="11"/>
          </p:nvPr>
        </p:nvSpPr>
        <p:spPr/>
        <p:txBody>
          <a:bodyPr/>
          <a:lstStyle/>
          <a:p>
            <a:r>
              <a:rPr lang="en-US" dirty="0"/>
              <a:t>&gt; knife cookbook list</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13125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fi-FI" dirty="0"/>
              <a:t>GL: </a:t>
            </a:r>
            <a:r>
              <a:rPr lang="en-US" dirty="0"/>
              <a:t>Change to the </a:t>
            </a:r>
            <a:r>
              <a:rPr lang="en-US" dirty="0" err="1"/>
              <a:t>myiis</a:t>
            </a:r>
            <a:r>
              <a:rPr lang="en-US" dirty="0"/>
              <a:t> Directory</a:t>
            </a:r>
            <a:br>
              <a:rPr lang="en-US" dirty="0"/>
            </a:br>
            <a:endParaRPr lang="en-US" dirty="0"/>
          </a:p>
        </p:txBody>
      </p:sp>
      <p:sp>
        <p:nvSpPr>
          <p:cNvPr id="4" name="Text Placeholder 3"/>
          <p:cNvSpPr>
            <a:spLocks noGrp="1"/>
          </p:cNvSpPr>
          <p:nvPr>
            <p:ph type="body" sz="quarter" idx="11"/>
          </p:nvPr>
        </p:nvSpPr>
        <p:spPr/>
        <p:txBody>
          <a:bodyPr/>
          <a:lstStyle/>
          <a:p>
            <a:r>
              <a:rPr lang="en-US" dirty="0"/>
              <a:t>&gt; cd cookbooks\</a:t>
            </a:r>
            <a:r>
              <a:rPr lang="en-US" dirty="0" err="1"/>
              <a:t>myiis</a:t>
            </a:r>
            <a:endParaRPr lang="en-US" dirty="0"/>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90134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789003" y="7009618"/>
            <a:ext cx="8917577" cy="524133"/>
          </a:xfrm>
        </p:spPr>
        <p:txBody>
          <a:bodyPr>
            <a:normAutofit fontScale="92500" lnSpcReduction="20000"/>
          </a:bodyPr>
          <a:lstStyle/>
          <a:p>
            <a:r>
              <a:rPr lang="en-US" dirty="0">
                <a:hlinkClick r:id="rId3"/>
              </a:rPr>
              <a:t>https://</a:t>
            </a:r>
            <a:r>
              <a:rPr lang="en-US" dirty="0" err="1">
                <a:hlinkClick r:id="rId3"/>
              </a:rPr>
              <a:t>docs.chef.io</a:t>
            </a:r>
            <a:r>
              <a:rPr lang="en-US" dirty="0">
                <a:hlinkClick r:id="rId3"/>
              </a:rPr>
              <a:t>/</a:t>
            </a:r>
            <a:r>
              <a:rPr lang="en-US" dirty="0" err="1">
                <a:hlinkClick r:id="rId3"/>
              </a:rPr>
              <a:t>berkshelf.html</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More Web Servers?</a:t>
            </a:r>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your cookbooks to the Hosted Chef Server</a:t>
            </a:r>
          </a:p>
          <a:p>
            <a:pPr marL="380990" indent="-380990">
              <a:buFont typeface="Wingdings" charset="2"/>
              <a:buChar char="q"/>
            </a:pPr>
            <a:r>
              <a:rPr lang="en-US" dirty="0"/>
              <a:t>Add your old workstation as 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4055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your</a:t>
            </a:r>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information</a:t>
            </a:r>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your</a:t>
            </a:r>
          </a:p>
          <a:p>
            <a:r>
              <a:rPr lang="en-US" sz="2050" dirty="0"/>
              <a:t>  berks outdated [COOKBOOKS]  # List dependencies that have new versions available that</a:t>
            </a:r>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partial</a:t>
            </a:r>
          </a:p>
        </p:txBody>
      </p:sp>
      <p:sp>
        <p:nvSpPr>
          <p:cNvPr id="3" name="Title 2"/>
          <p:cNvSpPr>
            <a:spLocks noGrp="1"/>
          </p:cNvSpPr>
          <p:nvPr>
            <p:ph type="title"/>
          </p:nvPr>
        </p:nvSpPr>
        <p:spPr/>
        <p:txBody>
          <a:bodyPr/>
          <a:lstStyle/>
          <a:p>
            <a:r>
              <a:rPr lang="fi-FI" dirty="0"/>
              <a:t>GL: </a:t>
            </a:r>
            <a:r>
              <a:rPr lang="en-US" dirty="0"/>
              <a:t>Run berks --help</a:t>
            </a:r>
          </a:p>
        </p:txBody>
      </p:sp>
      <p:sp>
        <p:nvSpPr>
          <p:cNvPr id="4" name="Text Placeholder 3"/>
          <p:cNvSpPr>
            <a:spLocks noGrp="1"/>
          </p:cNvSpPr>
          <p:nvPr>
            <p:ph type="body" sz="quarter" idx="11"/>
          </p:nvPr>
        </p:nvSpPr>
        <p:spPr/>
        <p:txBody>
          <a:bodyPr/>
          <a:lstStyle/>
          <a:p>
            <a:r>
              <a:rPr lang="en-US" dirty="0"/>
              <a:t>&gt; berks --help</a:t>
            </a:r>
          </a:p>
        </p:txBody>
      </p:sp>
      <p:sp>
        <p:nvSpPr>
          <p:cNvPr id="6" name="Footer Placeholder 5"/>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a:t>Resolving cookbook dependencies...</a:t>
            </a:r>
          </a:p>
          <a:p>
            <a:r>
              <a:rPr lang="en-US" dirty="0"/>
              <a:t>Fetching '</a:t>
            </a:r>
            <a:r>
              <a:rPr lang="en-US" dirty="0" err="1"/>
              <a:t>myiis</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myiis</a:t>
            </a:r>
            <a:r>
              <a:rPr lang="en-US" dirty="0"/>
              <a:t> (0.2.1) from source at .</a:t>
            </a:r>
          </a:p>
        </p:txBody>
      </p:sp>
      <p:sp>
        <p:nvSpPr>
          <p:cNvPr id="3" name="Title 2"/>
          <p:cNvSpPr>
            <a:spLocks noGrp="1"/>
          </p:cNvSpPr>
          <p:nvPr>
            <p:ph type="title"/>
          </p:nvPr>
        </p:nvSpPr>
        <p:spPr/>
        <p:txBody>
          <a:bodyPr/>
          <a:lstStyle/>
          <a:p>
            <a:r>
              <a:rPr lang="fi-FI" dirty="0"/>
              <a:t>GL: </a:t>
            </a:r>
            <a:r>
              <a:rPr lang="en-US" dirty="0"/>
              <a:t>Run berks install</a:t>
            </a:r>
          </a:p>
        </p:txBody>
      </p:sp>
      <p:sp>
        <p:nvSpPr>
          <p:cNvPr id="4" name="Text Placeholder 3"/>
          <p:cNvSpPr>
            <a:spLocks noGrp="1"/>
          </p:cNvSpPr>
          <p:nvPr>
            <p:ph type="body" sz="quarter" idx="11"/>
          </p:nvPr>
        </p:nvSpPr>
        <p:spPr/>
        <p:txBody>
          <a:bodyPr/>
          <a:lstStyle/>
          <a:p>
            <a:r>
              <a:rPr lang="en-US" dirty="0"/>
              <a:t>&gt; berks install</a:t>
            </a:r>
          </a:p>
        </p:txBody>
      </p:sp>
      <p:sp>
        <p:nvSpPr>
          <p:cNvPr id="8" name="Footer Placeholder 7"/>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recipes</a:t>
            </a:r>
          </a:p>
        </p:txBody>
      </p:sp>
      <p:sp>
        <p:nvSpPr>
          <p:cNvPr id="3" name="Title 2"/>
          <p:cNvSpPr>
            <a:spLocks noGrp="1"/>
          </p:cNvSpPr>
          <p:nvPr>
            <p:ph type="title"/>
          </p:nvPr>
        </p:nvSpPr>
        <p:spPr/>
        <p:txBody>
          <a:bodyPr/>
          <a:lstStyle/>
          <a:p>
            <a:r>
              <a:rPr lang="fi-FI" dirty="0"/>
              <a:t>GL: </a:t>
            </a:r>
            <a:r>
              <a:rPr lang="en-US" dirty="0"/>
              <a:t>See the </a:t>
            </a:r>
            <a:r>
              <a:rPr lang="en-US" dirty="0" err="1"/>
              <a:t>Berksfile.lock</a:t>
            </a:r>
            <a:endParaRPr lang="en-US" dirty="0"/>
          </a:p>
        </p:txBody>
      </p:sp>
      <p:sp>
        <p:nvSpPr>
          <p:cNvPr id="4" name="Text Placeholder 3"/>
          <p:cNvSpPr>
            <a:spLocks noGrp="1"/>
          </p:cNvSpPr>
          <p:nvPr>
            <p:ph type="body" sz="quarter" idx="11"/>
          </p:nvPr>
        </p:nvSpPr>
        <p:spPr/>
        <p:txBody>
          <a:bodyPr/>
          <a:lstStyle/>
          <a:p>
            <a:r>
              <a:rPr lang="en-US" sz="3600" dirty="0"/>
              <a:t>&gt; </a:t>
            </a:r>
            <a:r>
              <a:rPr lang="en-US" sz="3600" dirty="0" err="1"/>
              <a:t>dir</a:t>
            </a:r>
            <a:endParaRPr lang="en-US" sz="36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a:t>myiis</a:t>
            </a:r>
            <a:endParaRPr lang="en-US" dirty="0"/>
          </a:p>
          <a:p>
            <a:r>
              <a:rPr lang="en-US" dirty="0"/>
              <a:t>    path: .</a:t>
            </a:r>
          </a:p>
          <a:p>
            <a:r>
              <a:rPr lang="en-US" dirty="0"/>
              <a:t>    metadata: true</a:t>
            </a:r>
          </a:p>
          <a:p>
            <a:endParaRPr lang="en-US" dirty="0"/>
          </a:p>
          <a:p>
            <a:r>
              <a:rPr lang="en-US" dirty="0"/>
              <a:t>GRAPH</a:t>
            </a:r>
          </a:p>
          <a:p>
            <a:r>
              <a:rPr lang="en-US" dirty="0"/>
              <a:t>  </a:t>
            </a:r>
            <a:r>
              <a:rPr lang="en-US" dirty="0" err="1"/>
              <a:t>myiis</a:t>
            </a:r>
            <a:r>
              <a:rPr lang="en-US" dirty="0"/>
              <a:t> (0.2.1)</a:t>
            </a:r>
          </a:p>
        </p:txBody>
      </p:sp>
      <p:sp>
        <p:nvSpPr>
          <p:cNvPr id="3" name="Title 2"/>
          <p:cNvSpPr>
            <a:spLocks noGrp="1"/>
          </p:cNvSpPr>
          <p:nvPr>
            <p:ph type="title"/>
          </p:nvPr>
        </p:nvSpPr>
        <p:spPr/>
        <p:txBody>
          <a:bodyPr/>
          <a:lstStyle/>
          <a:p>
            <a:r>
              <a:rPr lang="fi-FI" dirty="0"/>
              <a:t>GL: </a:t>
            </a:r>
            <a:r>
              <a:rPr lang="en-US" dirty="0"/>
              <a:t>See the Contents of the </a:t>
            </a:r>
            <a:r>
              <a:rPr lang="en-US" dirty="0" err="1"/>
              <a:t>Berksfile.lock</a:t>
            </a:r>
            <a:endParaRPr lang="en-US" dirty="0"/>
          </a:p>
        </p:txBody>
      </p:sp>
      <p:sp>
        <p:nvSpPr>
          <p:cNvPr id="4" name="Text Placeholder 3"/>
          <p:cNvSpPr>
            <a:spLocks noGrp="1"/>
          </p:cNvSpPr>
          <p:nvPr>
            <p:ph type="body" sz="quarter" idx="11"/>
          </p:nvPr>
        </p:nvSpPr>
        <p:spPr/>
        <p:txBody>
          <a:bodyPr/>
          <a:lstStyle/>
          <a:p>
            <a:r>
              <a:rPr lang="en-US" dirty="0"/>
              <a:t>&gt; cat </a:t>
            </a:r>
            <a:r>
              <a:rPr lang="en-US" dirty="0" err="1"/>
              <a:t>Berksfile.lock</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a:t>myiis</a:t>
            </a:r>
            <a:r>
              <a:rPr lang="en-US" dirty="0"/>
              <a:t> (0.2.1) to: 'https://api.chef.io:443/organizations/</a:t>
            </a:r>
            <a:r>
              <a:rPr lang="en-US" dirty="0" err="1"/>
              <a:t>awesomestudent</a:t>
            </a:r>
            <a:r>
              <a:rPr lang="en-US" dirty="0"/>
              <a:t>'</a:t>
            </a:r>
          </a:p>
        </p:txBody>
      </p:sp>
      <p:sp>
        <p:nvSpPr>
          <p:cNvPr id="3" name="Title 2"/>
          <p:cNvSpPr>
            <a:spLocks noGrp="1"/>
          </p:cNvSpPr>
          <p:nvPr>
            <p:ph type="title"/>
          </p:nvPr>
        </p:nvSpPr>
        <p:spPr/>
        <p:txBody>
          <a:bodyPr>
            <a:normAutofit fontScale="90000"/>
          </a:bodyPr>
          <a:lstStyle/>
          <a:p>
            <a:r>
              <a:rPr lang="fi-FI" dirty="0"/>
              <a:t>GL: </a:t>
            </a:r>
            <a:r>
              <a:rPr lang="en-US" dirty="0"/>
              <a:t>Upload the Cookbook to the Chef Server</a:t>
            </a:r>
          </a:p>
        </p:txBody>
      </p:sp>
      <p:sp>
        <p:nvSpPr>
          <p:cNvPr id="4" name="Text Placeholder 3"/>
          <p:cNvSpPr>
            <a:spLocks noGrp="1"/>
          </p:cNvSpPr>
          <p:nvPr>
            <p:ph type="body" sz="quarter" idx="11"/>
          </p:nvPr>
        </p:nvSpPr>
        <p:spPr/>
        <p:txBody>
          <a:bodyPr/>
          <a:lstStyle/>
          <a:p>
            <a:r>
              <a:rPr lang="en-US" dirty="0"/>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a:t>myiis</a:t>
            </a:r>
            <a:r>
              <a:rPr lang="en-US" dirty="0"/>
              <a:t>        0.2.1</a:t>
            </a:r>
          </a:p>
        </p:txBody>
      </p:sp>
      <p:sp>
        <p:nvSpPr>
          <p:cNvPr id="3" name="Title 2"/>
          <p:cNvSpPr>
            <a:spLocks noGrp="1"/>
          </p:cNvSpPr>
          <p:nvPr>
            <p:ph type="title"/>
          </p:nvPr>
        </p:nvSpPr>
        <p:spPr>
          <a:xfrm>
            <a:off x="324400" y="304800"/>
            <a:ext cx="15931600" cy="827577"/>
          </a:xfrm>
        </p:spPr>
        <p:txBody>
          <a:bodyPr>
            <a:normAutofit/>
          </a:bodyPr>
          <a:lstStyle/>
          <a:p>
            <a:r>
              <a:rPr lang="fi-FI" dirty="0"/>
              <a:t>GL: </a:t>
            </a:r>
            <a:r>
              <a:rPr lang="en-US" dirty="0"/>
              <a:t>Display Cookbooks within Your Org </a:t>
            </a:r>
          </a:p>
        </p:txBody>
      </p:sp>
      <p:sp>
        <p:nvSpPr>
          <p:cNvPr id="4" name="Text Placeholder 3"/>
          <p:cNvSpPr>
            <a:spLocks noGrp="1"/>
          </p:cNvSpPr>
          <p:nvPr>
            <p:ph type="body" sz="quarter" idx="11"/>
          </p:nvPr>
        </p:nvSpPr>
        <p:spPr>
          <a:xfrm>
            <a:off x="1121104" y="1361872"/>
            <a:ext cx="14422528" cy="705062"/>
          </a:xfrm>
        </p:spPr>
        <p:txBody>
          <a:bodyPr/>
          <a:lstStyle/>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Cookbooks</a:t>
            </a:r>
          </a:p>
        </p:txBody>
      </p:sp>
      <p:sp>
        <p:nvSpPr>
          <p:cNvPr id="3" name="Subtitle 2"/>
          <p:cNvSpPr>
            <a:spLocks noGrp="1"/>
          </p:cNvSpPr>
          <p:nvPr>
            <p:ph type="subTitle" idx="1"/>
          </p:nvPr>
        </p:nvSpPr>
        <p:spPr/>
        <p:txBody>
          <a:bodyPr/>
          <a:lstStyle/>
          <a:p>
            <a:pPr marL="609585" indent="-609585">
              <a:buFont typeface="Wingdings" charset="2"/>
              <a:buChar char="q"/>
            </a:pPr>
            <a:r>
              <a:rPr lang="en-US" dirty="0"/>
              <a:t>Upload your remaining cookbooks</a:t>
            </a:r>
          </a:p>
          <a:p>
            <a:pPr marL="609585" indent="-609585">
              <a:buFont typeface="Wingdings" charset="2"/>
              <a:buChar char="q"/>
            </a:pPr>
            <a:endParaRPr lang="en-US" dirty="0"/>
          </a:p>
          <a:p>
            <a:pPr marL="609585" indent="-609585">
              <a:buFont typeface="Wingdings" charset="2"/>
              <a:buChar char="q"/>
            </a:pPr>
            <a:r>
              <a:rPr lang="en-US" dirty="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cd and Run knife cookbook list</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&gt; cd ~\chef-repo\cookbooks\workstation</a:t>
            </a:r>
          </a:p>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a:t>myiis</a:t>
            </a:r>
            <a:r>
              <a:rPr lang="en-US" dirty="0"/>
              <a:t>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p>
          <a:p>
            <a:r>
              <a:rPr lang="en-US" dirty="0"/>
              <a:t>Using workstation (0.1.0) from source at .</a:t>
            </a:r>
          </a:p>
        </p:txBody>
      </p:sp>
      <p:sp>
        <p:nvSpPr>
          <p:cNvPr id="3" name="Title 2"/>
          <p:cNvSpPr>
            <a:spLocks noGrp="1"/>
          </p:cNvSpPr>
          <p:nvPr>
            <p:ph type="title"/>
          </p:nvPr>
        </p:nvSpPr>
        <p:spPr/>
        <p:txBody>
          <a:bodyPr>
            <a:normAutofit/>
          </a:bodyPr>
          <a:lstStyle/>
          <a:p>
            <a:r>
              <a:rPr lang="en-US" dirty="0"/>
              <a:t>Lab: Install the Cookbook Dependencies</a:t>
            </a:r>
          </a:p>
        </p:txBody>
      </p:sp>
      <p:sp>
        <p:nvSpPr>
          <p:cNvPr id="4" name="Text Placeholder 3"/>
          <p:cNvSpPr>
            <a:spLocks noGrp="1"/>
          </p:cNvSpPr>
          <p:nvPr>
            <p:ph type="body" sz="quarter" idx="11"/>
          </p:nvPr>
        </p:nvSpPr>
        <p:spPr/>
        <p:txBody>
          <a:bodyPr/>
          <a:lstStyle/>
          <a:p>
            <a:r>
              <a:rPr lang="en-US" dirty="0"/>
              <a:t>&gt; berks install</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(0.1.0) to: 'https://api.chef.io:443/organizations/</a:t>
            </a:r>
            <a:r>
              <a:rPr lang="en-US" dirty="0" err="1"/>
              <a:t>awesomestudent</a:t>
            </a:r>
            <a:r>
              <a:rPr lang="en-US" dirty="0"/>
              <a:t>'</a:t>
            </a:r>
          </a:p>
        </p:txBody>
      </p:sp>
      <p:sp>
        <p:nvSpPr>
          <p:cNvPr id="3" name="Title 2"/>
          <p:cNvSpPr>
            <a:spLocks noGrp="1"/>
          </p:cNvSpPr>
          <p:nvPr>
            <p:ph type="title"/>
          </p:nvPr>
        </p:nvSpPr>
        <p:spPr/>
        <p:txBody>
          <a:bodyPr>
            <a:normAutofit fontScale="90000"/>
          </a:bodyPr>
          <a:lstStyle/>
          <a:p>
            <a:r>
              <a:rPr lang="en-US" dirty="0"/>
              <a:t>Lab: Upload the Cookbook to the Chef Server</a:t>
            </a:r>
          </a:p>
        </p:txBody>
      </p:sp>
      <p:sp>
        <p:nvSpPr>
          <p:cNvPr id="4" name="Text Placeholder 3"/>
          <p:cNvSpPr>
            <a:spLocks noGrp="1"/>
          </p:cNvSpPr>
          <p:nvPr>
            <p:ph type="body" sz="quarter" idx="11"/>
          </p:nvPr>
        </p:nvSpPr>
        <p:spPr/>
        <p:txBody>
          <a:bodyPr/>
          <a:lstStyle/>
          <a:p>
            <a:r>
              <a:rPr lang="en-US" dirty="0"/>
              <a:t>&gt; berks upload</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an Additional System</a:t>
            </a:r>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To manage another system, you would need to:</a:t>
            </a:r>
          </a:p>
          <a:p>
            <a:pPr marL="1051975" lvl="1" indent="-742950">
              <a:buAutoNum type="arabicPeriod"/>
            </a:pPr>
            <a:endParaRPr lang="en-US" dirty="0"/>
          </a:p>
          <a:p>
            <a:pPr marL="1051975" lvl="1" indent="-742950">
              <a:buAutoNum type="arabicPeriod"/>
            </a:pPr>
            <a:r>
              <a:rPr lang="en-US" dirty="0"/>
              <a:t>Provision a new node within your company or appropriate cloud provider with the appropriate access to login to administrate the system.</a:t>
            </a:r>
          </a:p>
          <a:p>
            <a:pPr marL="1051975" lvl="1" indent="-742950">
              <a:buAutoNum type="arabicPeriod"/>
            </a:pPr>
            <a:r>
              <a:rPr lang="en-US" dirty="0"/>
              <a:t>Install the Chef tools.</a:t>
            </a:r>
          </a:p>
          <a:p>
            <a:pPr marL="1051975" lvl="1" indent="-742950">
              <a:buAutoNum type="arabicPeriod"/>
            </a:pPr>
            <a:r>
              <a:rPr lang="en-US" dirty="0"/>
              <a:t>Transfer the </a:t>
            </a:r>
            <a:r>
              <a:rPr lang="en-US" dirty="0" err="1"/>
              <a:t>myiis</a:t>
            </a:r>
            <a:r>
              <a:rPr lang="en-US" dirty="0"/>
              <a:t> cookbook.</a:t>
            </a:r>
          </a:p>
          <a:p>
            <a:pPr marL="1051975" lvl="1" indent="-742950">
              <a:buAutoNum type="arabicPeriod"/>
            </a:pPr>
            <a:r>
              <a:rPr lang="en-US" dirty="0"/>
              <a:t>Run chef-client on the new node to apply the </a:t>
            </a:r>
            <a:r>
              <a:rPr lang="en-US" dirty="0" err="1"/>
              <a:t>myiis</a:t>
            </a:r>
            <a:r>
              <a:rPr lang="en-US" dirty="0"/>
              <a:t> cookbook's default recipe.</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7074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a:t>myiis</a:t>
            </a:r>
            <a:r>
              <a:rPr lang="en-US" dirty="0"/>
              <a:t>             0.2.1</a:t>
            </a:r>
          </a:p>
          <a:p>
            <a:r>
              <a:rPr lang="en-US" dirty="0"/>
              <a:t>workstation       0.1.0</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Is the workstation Cookbook Uploaded?</a:t>
            </a:r>
          </a:p>
        </p:txBody>
      </p:sp>
      <p:sp>
        <p:nvSpPr>
          <p:cNvPr id="4" name="Text Placeholder 3"/>
          <p:cNvSpPr>
            <a:spLocks noGrp="1"/>
          </p:cNvSpPr>
          <p:nvPr>
            <p:ph type="body" sz="quarter" idx="11"/>
          </p:nvPr>
        </p:nvSpPr>
        <p:spPr/>
        <p:txBody>
          <a:bodyPr/>
          <a:lstStyle/>
          <a:p>
            <a:r>
              <a:rPr lang="en-US" dirty="0"/>
              <a:t>&gt; knife cookbook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Upload Cookbooks</a:t>
            </a:r>
          </a:p>
        </p:txBody>
      </p:sp>
      <p:sp>
        <p:nvSpPr>
          <p:cNvPr id="3" name="Subtitle 2"/>
          <p:cNvSpPr>
            <a:spLocks noGrp="1"/>
          </p:cNvSpPr>
          <p:nvPr>
            <p:ph type="subTitle" idx="1"/>
          </p:nvPr>
        </p:nvSpPr>
        <p:spPr/>
        <p:txBody>
          <a:bodyPr/>
          <a:lstStyle/>
          <a:p>
            <a:pPr marL="609585" indent="-609585">
              <a:buFont typeface="Wingdings" charset="2"/>
              <a:buChar char="ü"/>
            </a:pPr>
            <a:r>
              <a:rPr lang="en-US" dirty="0"/>
              <a:t>Upload your remaining cookbooks</a:t>
            </a:r>
          </a:p>
          <a:p>
            <a:pPr marL="609585" indent="-609585">
              <a:buFont typeface="Wingdings" charset="2"/>
              <a:buChar char="q"/>
            </a:pPr>
            <a:endParaRPr lang="en-US" dirty="0"/>
          </a:p>
          <a:p>
            <a:pPr marL="609585" indent="-609585">
              <a:buFont typeface="Wingdings" charset="2"/>
              <a:buChar char="ü"/>
            </a:pPr>
            <a:r>
              <a:rPr lang="en-US" dirty="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7690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Hosted Chef</a:t>
            </a:r>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your cookbooks to the Hosted Chef Server</a:t>
            </a:r>
          </a:p>
          <a:p>
            <a:pPr marL="380990" indent="-380990">
              <a:buFont typeface="Wingdings" charset="2"/>
              <a:buChar char="q"/>
            </a:pPr>
            <a:r>
              <a:rPr lang="en-US" dirty="0"/>
              <a:t>Add your </a:t>
            </a:r>
            <a:r>
              <a:rPr lang="en-US" smtClean="0"/>
              <a:t>web server as </a:t>
            </a:r>
            <a:r>
              <a:rPr lang="en-US" dirty="0"/>
              <a:t>a managed node</a:t>
            </a:r>
          </a:p>
        </p:txBody>
      </p:sp>
      <p:sp>
        <p:nvSpPr>
          <p:cNvPr id="4" name="Content Placeholder 3"/>
          <p:cNvSpPr>
            <a:spLocks noGrp="1"/>
          </p:cNvSpPr>
          <p:nvPr>
            <p:ph sz="quarter" idx="11"/>
          </p:nvPr>
        </p:nvSpPr>
        <p:spPr/>
        <p:txBody>
          <a:bodyPr/>
          <a:lstStyle/>
          <a:p>
            <a:r>
              <a:rPr lang="en-US" dirty="0"/>
              <a:t>More easily manage multiple nodes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a:t>The Node</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1 Nodes</a:t>
              </a:r>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2 Nodes</a:t>
              </a:r>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Organization 3 Nodes</a:t>
              </a:r>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43</a:t>
            </a:fld>
            <a:endParaRPr lang="en-US" dirty="0"/>
          </a:p>
        </p:txBody>
      </p:sp>
      <p:sp>
        <p:nvSpPr>
          <p:cNvPr id="43" name="Footer Placeholder 4"/>
          <p:cNvSpPr>
            <a:spLocks noGrp="1"/>
          </p:cNvSpPr>
          <p:nvPr>
            <p:ph type="ftr" sz="quarter" idx="12"/>
          </p:nvPr>
        </p:nvSpPr>
        <p:spPr>
          <a:xfrm>
            <a:off x="324400" y="8579607"/>
            <a:ext cx="5681953" cy="507556"/>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fi-FI" dirty="0"/>
              <a:t>GL: </a:t>
            </a:r>
            <a:r>
              <a:rPr lang="en-US" dirty="0"/>
              <a:t>Change to the chef-repo</a:t>
            </a:r>
          </a:p>
        </p:txBody>
      </p:sp>
      <p:sp>
        <p:nvSpPr>
          <p:cNvPr id="4" name="Text Placeholder 3"/>
          <p:cNvSpPr>
            <a:spLocks noGrp="1"/>
          </p:cNvSpPr>
          <p:nvPr>
            <p:ph type="body" sz="quarter" idx="11"/>
          </p:nvPr>
        </p:nvSpPr>
        <p:spPr/>
        <p:txBody>
          <a:bodyPr/>
          <a:lstStyle/>
          <a:p>
            <a:r>
              <a:rPr lang="en-US" dirty="0"/>
              <a:t>&gt; cd ~\chef-repo</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fi-FI" dirty="0"/>
              <a:t>GL: </a:t>
            </a:r>
            <a:r>
              <a:rPr lang="en-US" dirty="0"/>
              <a:t>Run 'knife node –help' </a:t>
            </a:r>
          </a:p>
        </p:txBody>
      </p:sp>
      <p:sp>
        <p:nvSpPr>
          <p:cNvPr id="4" name="Text Placeholder 3"/>
          <p:cNvSpPr>
            <a:spLocks noGrp="1"/>
          </p:cNvSpPr>
          <p:nvPr>
            <p:ph type="body" sz="quarter" idx="11"/>
          </p:nvPr>
        </p:nvSpPr>
        <p:spPr/>
        <p:txBody>
          <a:bodyPr/>
          <a:lstStyle/>
          <a:p>
            <a:r>
              <a:rPr lang="en-US" dirty="0"/>
              <a:t>&gt; knife node --help</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fi-FI" dirty="0"/>
              <a:t>GL: </a:t>
            </a:r>
            <a:r>
              <a:rPr lang="en-US" dirty="0"/>
              <a:t>Run 'knife node list'</a:t>
            </a:r>
          </a:p>
        </p:txBody>
      </p:sp>
      <p:sp>
        <p:nvSpPr>
          <p:cNvPr id="4" name="Text Placeholder 3"/>
          <p:cNvSpPr>
            <a:spLocks noGrp="1"/>
          </p:cNvSpPr>
          <p:nvPr>
            <p:ph type="body" sz="quarter" idx="11"/>
          </p:nvPr>
        </p:nvSpPr>
        <p:spPr/>
        <p:txBody>
          <a:bodyPr/>
          <a:lstStyle/>
          <a:p>
            <a:r>
              <a:rPr lang="en-US" dirty="0"/>
              <a:t>&gt; knife node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templates.</a:t>
            </a:r>
            <a:endParaRPr lang="en-US" dirty="0"/>
          </a:p>
        </p:txBody>
      </p:sp>
      <p:sp>
        <p:nvSpPr>
          <p:cNvPr id="3" name="Title 2"/>
          <p:cNvSpPr>
            <a:spLocks noGrp="1"/>
          </p:cNvSpPr>
          <p:nvPr>
            <p:ph type="title"/>
          </p:nvPr>
        </p:nvSpPr>
        <p:spPr/>
        <p:txBody>
          <a:bodyPr>
            <a:normAutofit/>
          </a:bodyPr>
          <a:lstStyle/>
          <a:p>
            <a:r>
              <a:rPr lang="fi-FI" dirty="0"/>
              <a:t>GL: </a:t>
            </a:r>
            <a:r>
              <a:rPr lang="en-US" dirty="0"/>
              <a:t>Run 'knife bootstrap –help'</a:t>
            </a:r>
          </a:p>
        </p:txBody>
      </p:sp>
      <p:sp>
        <p:nvSpPr>
          <p:cNvPr id="4" name="Text Placeholder 3"/>
          <p:cNvSpPr>
            <a:spLocks noGrp="1"/>
          </p:cNvSpPr>
          <p:nvPr>
            <p:ph type="body" sz="quarter" idx="11"/>
          </p:nvPr>
        </p:nvSpPr>
        <p:spPr/>
        <p:txBody>
          <a:bodyPr/>
          <a:lstStyle/>
          <a:p>
            <a:r>
              <a:rPr lang="en-US" dirty="0"/>
              <a:t>&gt; knife bootstrap --help</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a:t>
            </a:r>
            <a:r>
              <a:rPr lang="en-US" sz="2200" dirty="0" smtClean="0"/>
              <a:t>web1</a:t>
            </a:r>
            <a:endParaRPr lang="en-US" sz="2200" dirty="0"/>
          </a:p>
          <a:p>
            <a:r>
              <a:rPr lang="en-US" sz="2200" dirty="0"/>
              <a:t>Creating new node for </a:t>
            </a:r>
            <a:r>
              <a:rPr lang="en-US" sz="2200" dirty="0" smtClean="0"/>
              <a:t>web1</a:t>
            </a:r>
            <a:endParaRPr lang="en-US" sz="2200" dirty="0"/>
          </a:p>
          <a:p>
            <a:endParaRPr lang="en-US" sz="2200" dirty="0"/>
          </a:p>
          <a:p>
            <a:r>
              <a:rPr lang="en-US" sz="2200" dirty="0"/>
              <a:t>Waiting for remote response before bootstrap.34.228.41.102 .</a:t>
            </a:r>
          </a:p>
          <a:p>
            <a:r>
              <a:rPr lang="en-US" sz="2200" dirty="0"/>
              <a:t>34.228.41.102 Response received.</a:t>
            </a:r>
          </a:p>
          <a:p>
            <a:r>
              <a:rPr lang="en-US" sz="2200" dirty="0"/>
              <a:t>Remote node responded after 0.02 minutes.</a:t>
            </a:r>
          </a:p>
          <a:p>
            <a:r>
              <a:rPr lang="en-US" sz="2200" dirty="0"/>
              <a:t>Bootstrapping Chef on 34.228.41.102</a:t>
            </a:r>
          </a:p>
          <a:p>
            <a:r>
              <a:rPr lang="en-US" sz="2200" dirty="0"/>
              <a:t>34.228.41.102 Rendering "C:\Users\ADMINI~1\AppData\Local\Temp\bootstrap-4032-1505928424.bat" chunk 1</a:t>
            </a:r>
          </a:p>
          <a:p>
            <a:r>
              <a:rPr lang="en-US" sz="2200" dirty="0"/>
              <a:t>34.228.41.102 Rendering "C:\Users\ADMINI~1\AppData\Local\Temp\bootstrap-4032-1505928424.bat" chunk 2</a:t>
            </a:r>
          </a:p>
          <a:p>
            <a:r>
              <a:rPr lang="en-US" sz="2200" dirty="0"/>
              <a:t>34.228.41.102 Rendering "C:\Users\ADMINI~1\AppData\Local\Temp\bootstrap-4032-1505928424.bat" chunk 3</a:t>
            </a:r>
          </a:p>
          <a:p>
            <a:r>
              <a:rPr lang="en-US" sz="2200" dirty="0"/>
              <a:t>…</a:t>
            </a:r>
          </a:p>
        </p:txBody>
      </p:sp>
      <p:sp>
        <p:nvSpPr>
          <p:cNvPr id="3" name="Title 2"/>
          <p:cNvSpPr>
            <a:spLocks noGrp="1"/>
          </p:cNvSpPr>
          <p:nvPr>
            <p:ph type="title"/>
          </p:nvPr>
        </p:nvSpPr>
        <p:spPr/>
        <p:txBody>
          <a:bodyPr>
            <a:normAutofit/>
          </a:bodyPr>
          <a:lstStyle/>
          <a:p>
            <a:r>
              <a:rPr lang="fi-FI" dirty="0"/>
              <a:t>GL: </a:t>
            </a:r>
            <a:r>
              <a:rPr lang="en-US" dirty="0"/>
              <a:t>Bootstrap Your Node</a:t>
            </a:r>
          </a:p>
        </p:txBody>
      </p:sp>
      <p:sp>
        <p:nvSpPr>
          <p:cNvPr id="4" name="Text Placeholder 3"/>
          <p:cNvSpPr>
            <a:spLocks noGrp="1"/>
          </p:cNvSpPr>
          <p:nvPr>
            <p:ph type="body" sz="quarter" idx="11"/>
          </p:nvPr>
        </p:nvSpPr>
        <p:spPr/>
        <p:txBody>
          <a:bodyPr/>
          <a:lstStyle/>
          <a:p>
            <a:r>
              <a:rPr lang="en-US" sz="3200" dirty="0"/>
              <a:t>&gt; knife bootstrap windows </a:t>
            </a:r>
            <a:r>
              <a:rPr lang="en-US" sz="3200" dirty="0" err="1"/>
              <a:t>winrm</a:t>
            </a:r>
            <a:r>
              <a:rPr lang="en-US" sz="3200" dirty="0"/>
              <a:t> IP -x USER -P PWD -N </a:t>
            </a:r>
            <a:r>
              <a:rPr lang="en-US" sz="3200" dirty="0" smtClean="0"/>
              <a:t>web1</a:t>
            </a:r>
            <a:endParaRPr lang="en-US" sz="32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cxnSp>
        <p:nvCxnSpPr>
          <p:cNvPr id="7" name="Straight Arrow Connector 6"/>
          <p:cNvCxnSpPr/>
          <p:nvPr/>
        </p:nvCxnSpPr>
        <p:spPr>
          <a:xfrm flipV="1">
            <a:off x="5481854" y="1948918"/>
            <a:ext cx="3565893" cy="1143306"/>
          </a:xfrm>
          <a:prstGeom prst="straightConnector1">
            <a:avLst/>
          </a:prstGeom>
          <a:ln w="63500">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3067500" y="3092224"/>
            <a:ext cx="4234070" cy="1194679"/>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Fully Qualified Domain Name or IP</a:t>
            </a:r>
            <a:endParaRPr lang="en-US" sz="2400" b="1" dirty="0">
              <a:gradFill>
                <a:gsLst>
                  <a:gs pos="0">
                    <a:srgbClr val="FFFFFF"/>
                  </a:gs>
                  <a:gs pos="100000">
                    <a:srgbClr val="FFFFFF"/>
                  </a:gs>
                </a:gsLst>
                <a:lin ang="5400000" scaled="0"/>
              </a:gradFill>
            </a:endParaRPr>
          </a:p>
        </p:txBody>
      </p:sp>
      <p:cxnSp>
        <p:nvCxnSpPr>
          <p:cNvPr id="9" name="Straight Arrow Connector 8"/>
          <p:cNvCxnSpPr>
            <a:stCxn id="13" idx="0"/>
          </p:cNvCxnSpPr>
          <p:nvPr/>
        </p:nvCxnSpPr>
        <p:spPr>
          <a:xfrm flipV="1">
            <a:off x="8841301" y="2040170"/>
            <a:ext cx="1912880" cy="1623321"/>
          </a:xfrm>
          <a:prstGeom prst="straightConnector1">
            <a:avLst/>
          </a:prstGeom>
          <a:ln w="63500">
            <a:solidFill>
              <a:schemeClr val="accent1"/>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flipV="1">
            <a:off x="12704513" y="1884780"/>
            <a:ext cx="7715" cy="1755908"/>
          </a:xfrm>
          <a:prstGeom prst="straightConnector1">
            <a:avLst/>
          </a:prstGeom>
          <a:ln w="63500">
            <a:solidFill>
              <a:schemeClr val="accent5"/>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flipV="1">
            <a:off x="14754113" y="1948918"/>
            <a:ext cx="1" cy="1691770"/>
          </a:xfrm>
          <a:prstGeom prst="straightConnector1">
            <a:avLst/>
          </a:prstGeom>
          <a:ln w="63500">
            <a:solidFill>
              <a:srgbClr val="7030A0"/>
            </a:solidFill>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7741251" y="3663491"/>
            <a:ext cx="2200099" cy="7292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user name</a:t>
            </a:r>
            <a:endParaRPr lang="en-US" sz="2400" b="1" dirty="0">
              <a:gradFill>
                <a:gsLst>
                  <a:gs pos="0">
                    <a:srgbClr val="FFFFFF"/>
                  </a:gs>
                  <a:gs pos="100000">
                    <a:srgbClr val="FFFFFF"/>
                  </a:gs>
                </a:gsLst>
                <a:lin ang="5400000" scaled="0"/>
              </a:gradFill>
            </a:endParaRPr>
          </a:p>
        </p:txBody>
      </p:sp>
      <p:sp>
        <p:nvSpPr>
          <p:cNvPr id="14" name="Rectangle 13"/>
          <p:cNvSpPr/>
          <p:nvPr/>
        </p:nvSpPr>
        <p:spPr bwMode="auto">
          <a:xfrm>
            <a:off x="10998079" y="3506835"/>
            <a:ext cx="2200099" cy="927269"/>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password</a:t>
            </a:r>
            <a:endParaRPr lang="en-US" sz="2400" b="1" dirty="0">
              <a:gradFill>
                <a:gsLst>
                  <a:gs pos="0">
                    <a:srgbClr val="FFFFFF"/>
                  </a:gs>
                  <a:gs pos="100000">
                    <a:srgbClr val="FFFFFF"/>
                  </a:gs>
                </a:gsLst>
                <a:lin ang="5400000" scaled="0"/>
              </a:gradFill>
            </a:endParaRPr>
          </a:p>
        </p:txBody>
      </p:sp>
      <p:sp>
        <p:nvSpPr>
          <p:cNvPr id="16" name="Rectangle 15"/>
          <p:cNvSpPr/>
          <p:nvPr/>
        </p:nvSpPr>
        <p:spPr bwMode="auto">
          <a:xfrm>
            <a:off x="13654064" y="3640688"/>
            <a:ext cx="2200099" cy="729278"/>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node name</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smtClean="0"/>
              <a:t>web1</a:t>
            </a:r>
            <a:endParaRPr lang="en-US" dirty="0"/>
          </a:p>
        </p:txBody>
      </p:sp>
      <p:sp>
        <p:nvSpPr>
          <p:cNvPr id="3" name="Title 2"/>
          <p:cNvSpPr>
            <a:spLocks noGrp="1"/>
          </p:cNvSpPr>
          <p:nvPr>
            <p:ph type="title"/>
          </p:nvPr>
        </p:nvSpPr>
        <p:spPr/>
        <p:txBody>
          <a:bodyPr/>
          <a:lstStyle/>
          <a:p>
            <a:r>
              <a:rPr lang="fi-FI" dirty="0"/>
              <a:t>GL: </a:t>
            </a:r>
            <a:r>
              <a:rPr lang="en-US" dirty="0"/>
              <a:t>Run 'knife node list' Again </a:t>
            </a:r>
          </a:p>
        </p:txBody>
      </p:sp>
      <p:sp>
        <p:nvSpPr>
          <p:cNvPr id="4" name="Text Placeholder 3"/>
          <p:cNvSpPr>
            <a:spLocks noGrp="1"/>
          </p:cNvSpPr>
          <p:nvPr>
            <p:ph type="body" sz="quarter" idx="11"/>
          </p:nvPr>
        </p:nvSpPr>
        <p:spPr/>
        <p:txBody>
          <a:bodyPr/>
          <a:lstStyle/>
          <a:p>
            <a:r>
              <a:rPr lang="en-US" dirty="0"/>
              <a:t>&gt; knife node list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a:t>Installing the Chef tools, transferring the </a:t>
            </a:r>
            <a:r>
              <a:rPr lang="en-US" dirty="0" err="1"/>
              <a:t>myiis</a:t>
            </a:r>
            <a:r>
              <a:rPr lang="en-US" dirty="0"/>
              <a:t> cookbook, and applying the run list is not terribly expensive.</a:t>
            </a:r>
          </a:p>
          <a:p>
            <a:pPr marL="309025" lvl="1"/>
            <a:endParaRPr lang="en-US" dirty="0"/>
          </a:p>
          <a:p>
            <a:pPr marL="880525" lvl="1" indent="-571500">
              <a:buFont typeface="Arial" panose="020B0604020202020204" pitchFamily="34" charset="0"/>
              <a:buChar char="•"/>
            </a:pPr>
            <a:r>
              <a:rPr lang="en-US" dirty="0"/>
              <a:t>Chef provides a one-line curl 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p>
          <a:p>
            <a:pPr marL="880525" lvl="1" indent="-571500">
              <a:buFont typeface="Arial" panose="020B0604020202020204" pitchFamily="34" charset="0"/>
              <a:buChar char="•"/>
            </a:pPr>
            <a:r>
              <a:rPr lang="en-US" dirty="0"/>
              <a:t>Applying the run list.</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15617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a:t>
            </a:r>
            <a:r>
              <a:rPr lang="en-US" dirty="0" smtClean="0"/>
              <a:t>web1</a:t>
            </a:r>
            <a:endParaRPr lang="en-US" dirty="0"/>
          </a:p>
          <a:p>
            <a:r>
              <a:rPr lang="en-US" dirty="0"/>
              <a:t>Environment: _default</a:t>
            </a:r>
          </a:p>
          <a:p>
            <a:r>
              <a:rPr lang="en-US" dirty="0"/>
              <a:t>FQDN:        WIN-DQFQCUFHDCP.ec2.internal</a:t>
            </a:r>
          </a:p>
          <a:p>
            <a:r>
              <a:rPr lang="en-US" dirty="0"/>
              <a:t>IP:          34.228.41.102</a:t>
            </a:r>
          </a:p>
          <a:p>
            <a:r>
              <a:rPr lang="en-US" dirty="0"/>
              <a:t>Run List:</a:t>
            </a:r>
          </a:p>
          <a:p>
            <a:r>
              <a:rPr lang="en-US" dirty="0"/>
              <a:t>Roles:</a:t>
            </a:r>
          </a:p>
          <a:p>
            <a:r>
              <a:rPr lang="en-US" dirty="0"/>
              <a:t>Recipes:</a:t>
            </a:r>
          </a:p>
          <a:p>
            <a:r>
              <a:rPr lang="en-US" dirty="0"/>
              <a:t>Platform:    windows 6.3.9600</a:t>
            </a:r>
          </a:p>
          <a:p>
            <a:r>
              <a:rPr lang="en-US" dirty="0"/>
              <a:t>Tags:</a:t>
            </a:r>
          </a:p>
        </p:txBody>
      </p:sp>
      <p:sp>
        <p:nvSpPr>
          <p:cNvPr id="3" name="Title 2"/>
          <p:cNvSpPr>
            <a:spLocks noGrp="1"/>
          </p:cNvSpPr>
          <p:nvPr>
            <p:ph type="title"/>
          </p:nvPr>
        </p:nvSpPr>
        <p:spPr/>
        <p:txBody>
          <a:bodyPr>
            <a:normAutofit fontScale="90000"/>
          </a:bodyPr>
          <a:lstStyle/>
          <a:p>
            <a:r>
              <a:rPr lang="fi-FI" dirty="0"/>
              <a:t>GL: </a:t>
            </a:r>
            <a:r>
              <a:rPr lang="en-US" dirty="0"/>
              <a:t>View More Information About Your Node </a:t>
            </a:r>
          </a:p>
        </p:txBody>
      </p:sp>
      <p:sp>
        <p:nvSpPr>
          <p:cNvPr id="4" name="Text Placeholder 3"/>
          <p:cNvSpPr>
            <a:spLocks noGrp="1"/>
          </p:cNvSpPr>
          <p:nvPr>
            <p:ph type="body" sz="quarter" idx="11"/>
          </p:nvPr>
        </p:nvSpPr>
        <p:spPr/>
        <p:txBody>
          <a:bodyPr/>
          <a:lstStyle/>
          <a:p>
            <a:r>
              <a:rPr lang="en-US" dirty="0"/>
              <a:t>&gt; knife node show </a:t>
            </a:r>
            <a:r>
              <a:rPr lang="en-US" dirty="0" smtClean="0"/>
              <a:t>web1</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web1:</a:t>
            </a:r>
            <a:endParaRPr lang="en-US" dirty="0"/>
          </a:p>
          <a:p>
            <a:r>
              <a:rPr lang="en-US" dirty="0"/>
              <a:t>  </a:t>
            </a:r>
            <a:r>
              <a:rPr lang="en-US" dirty="0" err="1"/>
              <a:t>run_list</a:t>
            </a:r>
            <a:r>
              <a:rPr lang="en-US" dirty="0"/>
              <a:t>: recipe[</a:t>
            </a:r>
            <a:r>
              <a:rPr lang="en-US" dirty="0" err="1"/>
              <a:t>myiis</a:t>
            </a:r>
            <a:r>
              <a:rPr lang="en-US" dirty="0"/>
              <a:t>]</a:t>
            </a:r>
          </a:p>
        </p:txBody>
      </p:sp>
      <p:sp>
        <p:nvSpPr>
          <p:cNvPr id="3" name="Title 2"/>
          <p:cNvSpPr>
            <a:spLocks noGrp="1"/>
          </p:cNvSpPr>
          <p:nvPr>
            <p:ph type="title"/>
          </p:nvPr>
        </p:nvSpPr>
        <p:spPr/>
        <p:txBody>
          <a:bodyPr/>
          <a:lstStyle/>
          <a:p>
            <a:r>
              <a:rPr lang="fi-FI" dirty="0"/>
              <a:t>GL: </a:t>
            </a:r>
            <a:r>
              <a:rPr lang="en-US" dirty="0"/>
              <a:t>Add a Recipe to a Run List</a:t>
            </a:r>
          </a:p>
        </p:txBody>
      </p:sp>
      <p:sp>
        <p:nvSpPr>
          <p:cNvPr id="4" name="Text Placeholder 3"/>
          <p:cNvSpPr>
            <a:spLocks noGrp="1"/>
          </p:cNvSpPr>
          <p:nvPr>
            <p:ph type="body" sz="quarter" idx="11"/>
          </p:nvPr>
        </p:nvSpPr>
        <p:spPr/>
        <p:txBody>
          <a:bodyPr/>
          <a:lstStyle/>
          <a:p>
            <a:r>
              <a:rPr lang="en-US" dirty="0"/>
              <a:t>&gt; knife node </a:t>
            </a:r>
            <a:r>
              <a:rPr lang="en-US" dirty="0" err="1"/>
              <a:t>run_list</a:t>
            </a:r>
            <a:r>
              <a:rPr lang="en-US" dirty="0"/>
              <a:t> add </a:t>
            </a:r>
            <a:r>
              <a:rPr lang="en-US" dirty="0" smtClean="0"/>
              <a:t>web1 "</a:t>
            </a:r>
            <a:r>
              <a:rPr lang="en-US" dirty="0"/>
              <a:t>recipe[</a:t>
            </a:r>
            <a:r>
              <a:rPr lang="en-US" dirty="0" err="1"/>
              <a:t>myiis</a:t>
            </a:r>
            <a:r>
              <a:rPr lang="en-US" dirty="0"/>
              <a: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SzTx/>
              <a:defRPr/>
            </a:pPr>
            <a:r>
              <a:rPr lang="en-US" dirty="0"/>
              <a:t>Node Name:   </a:t>
            </a:r>
            <a:r>
              <a:rPr lang="en-US" dirty="0" smtClean="0"/>
              <a:t>web1</a:t>
            </a:r>
            <a:endParaRPr lang="en-US" dirty="0"/>
          </a:p>
          <a:p>
            <a:pPr>
              <a:buSzTx/>
              <a:defRPr/>
            </a:pPr>
            <a:r>
              <a:rPr lang="en-US" dirty="0"/>
              <a:t>Environment: _default</a:t>
            </a:r>
          </a:p>
          <a:p>
            <a:pPr>
              <a:buSzTx/>
              <a:defRPr/>
            </a:pPr>
            <a:r>
              <a:rPr lang="en-US" dirty="0"/>
              <a:t>FQDN:        WIN-DQFQCUFHDCP.ec2.internal</a:t>
            </a:r>
          </a:p>
          <a:p>
            <a:pPr>
              <a:buSzTx/>
              <a:defRPr/>
            </a:pPr>
            <a:r>
              <a:rPr lang="en-US" dirty="0"/>
              <a:t>IP:          34.228.41.102</a:t>
            </a:r>
          </a:p>
          <a:p>
            <a:pPr>
              <a:buSzTx/>
              <a:defRPr/>
            </a:pPr>
            <a:r>
              <a:rPr lang="en-US" dirty="0"/>
              <a:t>Run List:    recipe[</a:t>
            </a:r>
            <a:r>
              <a:rPr lang="en-US" dirty="0" err="1"/>
              <a:t>myiis</a:t>
            </a:r>
            <a:r>
              <a:rPr lang="en-US" dirty="0"/>
              <a:t>]</a:t>
            </a:r>
          </a:p>
          <a:p>
            <a:pPr>
              <a:buSzTx/>
              <a:defRPr/>
            </a:pPr>
            <a:r>
              <a:rPr lang="en-US" dirty="0"/>
              <a:t>Roles:</a:t>
            </a:r>
          </a:p>
          <a:p>
            <a:pPr>
              <a:buSzTx/>
              <a:defRPr/>
            </a:pPr>
            <a:r>
              <a:rPr lang="en-US" dirty="0"/>
              <a:t>Recipes:</a:t>
            </a:r>
          </a:p>
          <a:p>
            <a:pPr>
              <a:buSzTx/>
              <a:defRPr/>
            </a:pPr>
            <a:r>
              <a:rPr lang="en-US" dirty="0"/>
              <a:t>Platform:    windows 6.3.9600</a:t>
            </a:r>
          </a:p>
          <a:p>
            <a:pPr>
              <a:buSzTx/>
              <a:defRPr/>
            </a:pPr>
            <a:r>
              <a:rPr lang="en-US" dirty="0"/>
              <a:t>Tags:</a:t>
            </a:r>
          </a:p>
        </p:txBody>
      </p:sp>
      <p:sp>
        <p:nvSpPr>
          <p:cNvPr id="3" name="Title 2"/>
          <p:cNvSpPr>
            <a:spLocks noGrp="1"/>
          </p:cNvSpPr>
          <p:nvPr>
            <p:ph type="title"/>
          </p:nvPr>
        </p:nvSpPr>
        <p:spPr/>
        <p:txBody>
          <a:bodyPr/>
          <a:lstStyle/>
          <a:p>
            <a:r>
              <a:rPr lang="en-US" dirty="0"/>
              <a:t>GL: Verify the New Node</a:t>
            </a:r>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web1</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95425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t>34.228.41.102 Starting Chef Client, version 13.4.24</a:t>
            </a:r>
          </a:p>
          <a:p>
            <a:r>
              <a:rPr lang="en-US" sz="2200" dirty="0"/>
              <a:t>34.228.41.102</a:t>
            </a:r>
          </a:p>
          <a:p>
            <a:r>
              <a:rPr lang="en-US" sz="2200" dirty="0"/>
              <a:t>34.228.41.102 [2018-08-20T17:37:02+00:00] INFO: *** Chef 13.4.24 ***</a:t>
            </a:r>
          </a:p>
          <a:p>
            <a:r>
              <a:rPr lang="en-US" sz="2200" dirty="0"/>
              <a:t>34.228.41.102 [2018-09-20T17:37:02+00:00] INFO: Platform: x64-mingw32</a:t>
            </a:r>
          </a:p>
          <a:p>
            <a:r>
              <a:rPr lang="en-US" sz="2200" dirty="0"/>
              <a:t>34.228.41.102 [2018-09-20T17:37:02+00:00] INFO: Chef-client </a:t>
            </a:r>
            <a:r>
              <a:rPr lang="en-US" sz="2200" dirty="0" err="1"/>
              <a:t>pid</a:t>
            </a:r>
            <a:r>
              <a:rPr lang="en-US" sz="2200" dirty="0"/>
              <a:t>: 500</a:t>
            </a:r>
          </a:p>
          <a:p>
            <a:r>
              <a:rPr lang="en-US" sz="2200" dirty="0"/>
              <a:t>34.228.41.102 [2018-09-20T17:37:02+00:00] INFO: The plugin path C:\chef\ohai\plugins does not exist. Skipping...</a:t>
            </a:r>
          </a:p>
          <a:p>
            <a:r>
              <a:rPr lang="en-US" sz="2200" dirty="0"/>
              <a:t>34.228.41.102 [2018-09-20T17:37:05+00:00] INFO: Run List is [recipe[</a:t>
            </a:r>
            <a:r>
              <a:rPr lang="en-US" sz="2200" dirty="0" err="1"/>
              <a:t>myiis</a:t>
            </a:r>
            <a:r>
              <a:rPr lang="en-US" sz="2200" dirty="0"/>
              <a:t>]]</a:t>
            </a:r>
          </a:p>
          <a:p>
            <a:r>
              <a:rPr lang="en-US" sz="2200" dirty="0"/>
              <a:t>34.228.41.102 [2018-09-20T17:37:05+00:00] INFO: Run List expands to [</a:t>
            </a:r>
            <a:r>
              <a:rPr lang="en-US" sz="2200" dirty="0" err="1"/>
              <a:t>myiis</a:t>
            </a:r>
            <a:r>
              <a:rPr lang="en-US" sz="2200" dirty="0"/>
              <a:t>]</a:t>
            </a:r>
          </a:p>
          <a:p>
            <a:r>
              <a:rPr lang="en-US" sz="2200" dirty="0"/>
              <a:t>34.228.41.102 [2018-09-20T17:37:05+00:00] INFO: Starting Chef Run for </a:t>
            </a:r>
            <a:r>
              <a:rPr lang="en-US" sz="2200" dirty="0" smtClean="0"/>
              <a:t>web1 </a:t>
            </a:r>
            <a:endParaRPr lang="en-US" sz="2200" dirty="0"/>
          </a:p>
          <a:p>
            <a:r>
              <a:rPr lang="en-US" sz="2200" dirty="0"/>
              <a:t>…</a:t>
            </a:r>
          </a:p>
          <a:p>
            <a:r>
              <a:rPr lang="en-US" sz="2200" dirty="0"/>
              <a:t>34.228.41.102 Chef Client finished, 2/4 resources updated in 39 seconds</a:t>
            </a:r>
          </a:p>
          <a:p>
            <a:r>
              <a:rPr lang="en-US" sz="2200" dirty="0"/>
              <a:t>34.228.41.102 [2018-09-20T17:37:41+00:00] INFO: Sending resource update report (run-id: a0a2aa9a-cf6d-4b94-8e18-954f28c99428)</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GL: Converge </a:t>
            </a:r>
            <a:r>
              <a:rPr lang="en-US" dirty="0" smtClean="0"/>
              <a:t>web1</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t>&gt; knife </a:t>
            </a:r>
            <a:r>
              <a:rPr lang="en-US" sz="2800" dirty="0" err="1"/>
              <a:t>winrm</a:t>
            </a:r>
            <a:r>
              <a:rPr lang="en-US" sz="2800" dirty="0"/>
              <a:t> IP -m -x USER -P PWD "chef-client"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61101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54</a:t>
            </a:fld>
            <a:endParaRPr lang="en-US" dirty="0"/>
          </a:p>
        </p:txBody>
      </p:sp>
      <p:sp>
        <p:nvSpPr>
          <p:cNvPr id="5" name="Title 2"/>
          <p:cNvSpPr>
            <a:spLocks noGrp="1"/>
          </p:cNvSpPr>
          <p:nvPr>
            <p:ph type="title"/>
          </p:nvPr>
        </p:nvSpPr>
        <p:spPr>
          <a:xfrm>
            <a:off x="609600" y="270933"/>
            <a:ext cx="14935200" cy="827577"/>
          </a:xfrm>
        </p:spPr>
        <p:txBody>
          <a:bodyPr/>
          <a:lstStyle/>
          <a:p>
            <a:r>
              <a:rPr lang="en-US" dirty="0"/>
              <a:t>Verify </a:t>
            </a:r>
            <a:r>
              <a:rPr lang="en-US" dirty="0" smtClean="0"/>
              <a:t>web1 Serves </a:t>
            </a:r>
            <a:r>
              <a:rPr lang="en-US" dirty="0"/>
              <a:t>the Page</a:t>
            </a:r>
          </a:p>
        </p:txBody>
      </p:sp>
      <p:pic>
        <p:nvPicPr>
          <p:cNvPr id="7" name="Picture 6">
            <a:extLst>
              <a:ext uri="{FF2B5EF4-FFF2-40B4-BE49-F238E27FC236}">
                <a16:creationId xmlns:a16="http://schemas.microsoft.com/office/drawing/2014/main" xmlns="" id="{4B1877AF-9CCC-4FEB-B6CE-6B15C968E553}"/>
              </a:ext>
            </a:extLst>
          </p:cNvPr>
          <p:cNvPicPr>
            <a:picLocks noChangeAspect="1"/>
          </p:cNvPicPr>
          <p:nvPr/>
        </p:nvPicPr>
        <p:blipFill>
          <a:blip r:embed="rId3"/>
          <a:stretch>
            <a:fillRect/>
          </a:stretch>
        </p:blipFill>
        <p:spPr>
          <a:xfrm>
            <a:off x="3669003" y="1847851"/>
            <a:ext cx="8917995" cy="5891806"/>
          </a:xfrm>
          <a:prstGeom prst="rect">
            <a:avLst/>
          </a:prstGeom>
          <a:ln>
            <a:solidFill>
              <a:schemeClr val="accent1"/>
            </a:solidFill>
          </a:ln>
        </p:spPr>
      </p:pic>
      <p:sp>
        <p:nvSpPr>
          <p:cNvPr id="2" name="Rectangle 1"/>
          <p:cNvSpPr/>
          <p:nvPr/>
        </p:nvSpPr>
        <p:spPr bwMode="auto">
          <a:xfrm>
            <a:off x="3747781" y="5370864"/>
            <a:ext cx="2186206" cy="457981"/>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812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Setting </a:t>
            </a:r>
            <a:r>
              <a:rPr lang="en-US" dirty="0" err="1"/>
              <a:t>r</a:t>
            </a:r>
            <a:r>
              <a:rPr lang="en-US"/>
              <a:t>un_list</a:t>
            </a:r>
            <a:r>
              <a:rPr lang="en-US" dirty="0"/>
              <a:t> at Bootstrap</a:t>
            </a:r>
          </a:p>
        </p:txBody>
      </p:sp>
      <p:sp>
        <p:nvSpPr>
          <p:cNvPr id="3" name="Subtitle 2"/>
          <p:cNvSpPr>
            <a:spLocks noGrp="1"/>
          </p:cNvSpPr>
          <p:nvPr>
            <p:ph type="subTitle" idx="1"/>
          </p:nvPr>
        </p:nvSpPr>
        <p:spPr>
          <a:xfrm>
            <a:off x="1691640" y="3505072"/>
            <a:ext cx="14356080" cy="1547376"/>
          </a:xfrm>
        </p:spPr>
        <p:txBody>
          <a:bodyPr/>
          <a:lstStyle/>
          <a:p>
            <a:r>
              <a:rPr lang="en-US"/>
              <a:t>Alternatively we could have set the </a:t>
            </a:r>
            <a:r>
              <a:rPr lang="en-US" dirty="0" err="1"/>
              <a:t>run_list</a:t>
            </a:r>
            <a:r>
              <a:rPr lang="en-US" dirty="0"/>
              <a:t> during the bootstrap process by adding </a:t>
            </a:r>
            <a:r>
              <a:rPr lang="en-US" b="1" dirty="0">
                <a:latin typeface="Courier New" charset="0"/>
                <a:ea typeface="Courier New" charset="0"/>
                <a:cs typeface="Courier New" charset="0"/>
              </a:rPr>
              <a:t>-r "recipe[</a:t>
            </a:r>
            <a:r>
              <a:rPr lang="en-US" b="1" dirty="0" err="1">
                <a:latin typeface="Courier New" charset="0"/>
                <a:ea typeface="Courier New" charset="0"/>
                <a:cs typeface="Courier New" charset="0"/>
              </a:rPr>
              <a:t>myiis</a:t>
            </a:r>
            <a:r>
              <a:rPr lang="en-US" b="1" dirty="0">
                <a:latin typeface="Courier New" charset="0"/>
                <a:ea typeface="Courier New" charset="0"/>
                <a:cs typeface="Courier New" charset="0"/>
              </a:rPr>
              <a:t>]"</a:t>
            </a:r>
            <a:r>
              <a:rPr lang="en-US" dirty="0"/>
              <a:t>.</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
        <p:nvSpPr>
          <p:cNvPr id="6" name="Rectangle 5"/>
          <p:cNvSpPr/>
          <p:nvPr/>
        </p:nvSpPr>
        <p:spPr>
          <a:xfrm>
            <a:off x="1691640" y="5427363"/>
            <a:ext cx="14092646" cy="755723"/>
          </a:xfrm>
          <a:prstGeom prst="rect">
            <a:avLst/>
          </a:prstGeom>
          <a:solidFill>
            <a:schemeClr val="tx2"/>
          </a:solidFill>
        </p:spPr>
        <p:txBody>
          <a:bodyPr wrap="square" anchor="ctr">
            <a:noAutofit/>
          </a:bodyPr>
          <a:lstStyle/>
          <a:p>
            <a:r>
              <a:rPr lang="en-US" b="1" dirty="0">
                <a:solidFill>
                  <a:schemeClr val="bg1"/>
                </a:solidFill>
                <a:latin typeface="Courier New" panose="02070309020205020404" pitchFamily="49" charset="0"/>
                <a:cs typeface="Courier New" panose="02070309020205020404" pitchFamily="49" charset="0"/>
              </a:rPr>
              <a:t>knife bootstrap windows </a:t>
            </a:r>
            <a:r>
              <a:rPr lang="en-US" b="1" dirty="0" err="1">
                <a:solidFill>
                  <a:schemeClr val="bg1"/>
                </a:solidFill>
                <a:latin typeface="Courier New" panose="02070309020205020404" pitchFamily="49" charset="0"/>
                <a:cs typeface="Courier New" panose="02070309020205020404" pitchFamily="49" charset="0"/>
              </a:rPr>
              <a:t>winrm</a:t>
            </a:r>
            <a:r>
              <a:rPr lang="en-US" b="1" dirty="0">
                <a:solidFill>
                  <a:schemeClr val="bg1"/>
                </a:solidFill>
                <a:latin typeface="Courier New" panose="02070309020205020404" pitchFamily="49" charset="0"/>
                <a:cs typeface="Courier New" panose="02070309020205020404" pitchFamily="49" charset="0"/>
              </a:rPr>
              <a:t> IP -x USER -P PWD -N </a:t>
            </a:r>
            <a:r>
              <a:rPr lang="en-US" b="1" dirty="0" smtClean="0">
                <a:solidFill>
                  <a:schemeClr val="bg1"/>
                </a:solidFill>
                <a:latin typeface="Courier New" panose="02070309020205020404" pitchFamily="49" charset="0"/>
                <a:cs typeface="Courier New" panose="02070309020205020404" pitchFamily="49" charset="0"/>
              </a:rPr>
              <a:t>web1 -</a:t>
            </a:r>
            <a:r>
              <a:rPr lang="en-US" b="1" dirty="0">
                <a:solidFill>
                  <a:schemeClr val="bg1"/>
                </a:solidFill>
                <a:latin typeface="Courier New" panose="02070309020205020404" pitchFamily="49" charset="0"/>
                <a:cs typeface="Courier New" panose="02070309020205020404" pitchFamily="49" charset="0"/>
              </a:rPr>
              <a:t>r "recipe[</a:t>
            </a:r>
            <a:r>
              <a:rPr lang="en-US" b="1" dirty="0" err="1">
                <a:solidFill>
                  <a:schemeClr val="bg1"/>
                </a:solidFill>
                <a:latin typeface="Courier New" panose="02070309020205020404" pitchFamily="49" charset="0"/>
                <a:cs typeface="Courier New" panose="02070309020205020404" pitchFamily="49" charset="0"/>
              </a:rPr>
              <a:t>myiis</a:t>
            </a:r>
            <a:r>
              <a:rPr lang="en-US" b="1"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539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Another Web Node</a:t>
            </a:r>
          </a:p>
        </p:txBody>
      </p:sp>
      <p:sp>
        <p:nvSpPr>
          <p:cNvPr id="3" name="Subtitle 2"/>
          <p:cNvSpPr>
            <a:spLocks noGrp="1"/>
          </p:cNvSpPr>
          <p:nvPr>
            <p:ph type="subTitle" idx="1"/>
          </p:nvPr>
        </p:nvSpPr>
        <p:spPr>
          <a:xfrm>
            <a:off x="3013753" y="3506118"/>
            <a:ext cx="11893094" cy="3346421"/>
          </a:xfrm>
        </p:spPr>
        <p:txBody>
          <a:bodyPr/>
          <a:lstStyle/>
          <a:p>
            <a:pPr marL="609585" indent="-609585">
              <a:lnSpc>
                <a:spcPct val="120000"/>
              </a:lnSpc>
              <a:buFont typeface="Wingdings" charset="2"/>
              <a:buChar char="q"/>
            </a:pPr>
            <a:r>
              <a:rPr lang="en-US" dirty="0"/>
              <a:t>Bootstrap a new node, setting the run list of the to include the web server cookbook using the `</a:t>
            </a:r>
            <a:r>
              <a:rPr lang="en-US" dirty="0">
                <a:latin typeface="Courier" charset="0"/>
                <a:ea typeface="Courier" charset="0"/>
                <a:cs typeface="Courier" charset="0"/>
              </a:rPr>
              <a:t>-r</a:t>
            </a:r>
            <a:r>
              <a:rPr lang="en-US" dirty="0"/>
              <a:t>` flag</a:t>
            </a:r>
          </a:p>
          <a:p>
            <a:pPr marL="609585" indent="-609585">
              <a:lnSpc>
                <a:spcPct val="120000"/>
              </a:lnSpc>
              <a:buFont typeface="Wingdings" charset="2"/>
              <a:buChar char="q"/>
            </a:pPr>
            <a:r>
              <a:rPr lang="en-US" dirty="0"/>
              <a:t>Verify that the node's web server is functional </a:t>
            </a:r>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980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521"/>
            <a:ext cx="14545616" cy="4937760"/>
          </a:xfrm>
        </p:spPr>
        <p:txBody>
          <a:bodyPr/>
          <a:lstStyle/>
          <a:p>
            <a:r>
              <a:rPr lang="en-US" sz="2200" dirty="0"/>
              <a:t>Creating new client for </a:t>
            </a:r>
            <a:r>
              <a:rPr lang="en-US" sz="2200" dirty="0" smtClean="0"/>
              <a:t>web2</a:t>
            </a:r>
            <a:endParaRPr lang="en-US" sz="2200" dirty="0"/>
          </a:p>
          <a:p>
            <a:r>
              <a:rPr lang="en-US" sz="2200" dirty="0"/>
              <a:t>Creating new node for </a:t>
            </a:r>
            <a:r>
              <a:rPr lang="en-US" sz="2200" dirty="0" smtClean="0"/>
              <a:t>web2</a:t>
            </a:r>
            <a:endParaRPr lang="en-US" sz="2200" dirty="0"/>
          </a:p>
          <a:p>
            <a:r>
              <a:rPr lang="en-US" sz="2200" dirty="0"/>
              <a:t>Waiting for remote response before bootstrap.54.146.147.44 .</a:t>
            </a:r>
          </a:p>
          <a:p>
            <a:r>
              <a:rPr lang="en-US" sz="2200" dirty="0"/>
              <a:t>54.146.147.44 Response received.</a:t>
            </a:r>
          </a:p>
          <a:p>
            <a:r>
              <a:rPr lang="en-US" sz="2200" dirty="0"/>
              <a:t>Remote node responded after 0.02 minutes.</a:t>
            </a:r>
          </a:p>
          <a:p>
            <a:r>
              <a:rPr lang="en-US" sz="2200" dirty="0"/>
              <a:t>Bootstrapping Chef on 54.146.147.44</a:t>
            </a:r>
          </a:p>
          <a:p>
            <a:r>
              <a:rPr lang="en-US" sz="2200" dirty="0"/>
              <a:t>…</a:t>
            </a:r>
          </a:p>
          <a:p>
            <a:r>
              <a:rPr lang="en-US" sz="2200" dirty="0"/>
              <a:t>54.146.147.44 Running handlers complete</a:t>
            </a:r>
          </a:p>
          <a:p>
            <a:r>
              <a:rPr lang="en-US" sz="2200" dirty="0"/>
              <a:t>54.146.147.44 [2018-09-20T18:06:10+00:00] INFO: Report handlers complete</a:t>
            </a:r>
          </a:p>
          <a:p>
            <a:r>
              <a:rPr lang="en-US" sz="2200" dirty="0"/>
              <a:t>54.146.147.44 Chef Client finished, 2/4 resources updated in 01 minutes 02 seconds</a:t>
            </a:r>
          </a:p>
        </p:txBody>
      </p:sp>
      <p:sp>
        <p:nvSpPr>
          <p:cNvPr id="3" name="Title 2"/>
          <p:cNvSpPr>
            <a:spLocks noGrp="1"/>
          </p:cNvSpPr>
          <p:nvPr>
            <p:ph type="title"/>
          </p:nvPr>
        </p:nvSpPr>
        <p:spPr/>
        <p:txBody>
          <a:bodyPr/>
          <a:lstStyle/>
          <a:p>
            <a:r>
              <a:rPr lang="en-US" dirty="0"/>
              <a:t>Lab: Bootstrap the New Node</a:t>
            </a:r>
          </a:p>
        </p:txBody>
      </p:sp>
      <p:sp>
        <p:nvSpPr>
          <p:cNvPr id="4" name="Text Placeholder 3"/>
          <p:cNvSpPr>
            <a:spLocks noGrp="1"/>
          </p:cNvSpPr>
          <p:nvPr>
            <p:ph type="body" sz="quarter" idx="11"/>
          </p:nvPr>
        </p:nvSpPr>
        <p:spPr>
          <a:xfrm>
            <a:off x="1121103" y="1337149"/>
            <a:ext cx="14544441" cy="1131731"/>
          </a:xfrm>
        </p:spPr>
        <p:txBody>
          <a:bodyPr/>
          <a:lstStyle/>
          <a:p>
            <a:pPr marL="457200" indent="-457200" defTabSz="914400">
              <a:spcBef>
                <a:spcPts val="0"/>
              </a:spcBef>
              <a:buSzTx/>
            </a:pPr>
            <a:r>
              <a:rPr lang="en-US" sz="3000" dirty="0"/>
              <a:t>&gt; knife bootstrap windows </a:t>
            </a:r>
            <a:r>
              <a:rPr lang="en-US" sz="3000" dirty="0" err="1"/>
              <a:t>winrm</a:t>
            </a:r>
            <a:r>
              <a:rPr lang="en-US" sz="3000" dirty="0"/>
              <a:t> </a:t>
            </a:r>
            <a:r>
              <a:rPr lang="en-US" sz="3000" dirty="0" smtClean="0"/>
              <a:t>IP_OF_web2 </a:t>
            </a:r>
            <a:r>
              <a:rPr lang="en-US" sz="3000" dirty="0"/>
              <a:t>-x USER -P PWD  </a:t>
            </a:r>
            <a:r>
              <a:rPr lang="en-US" sz="3000" dirty="0" smtClean="0"/>
              <a:t/>
            </a:r>
            <a:br>
              <a:rPr lang="en-US" sz="3000" dirty="0" smtClean="0"/>
            </a:br>
            <a:r>
              <a:rPr lang="en-US" sz="3000" dirty="0" smtClean="0"/>
              <a:t> </a:t>
            </a:r>
            <a:r>
              <a:rPr lang="en-US" sz="3000" dirty="0"/>
              <a:t>-N </a:t>
            </a:r>
            <a:r>
              <a:rPr lang="en-US" sz="3000" dirty="0" smtClean="0"/>
              <a:t>web2 </a:t>
            </a:r>
            <a:r>
              <a:rPr lang="en-US" sz="3200" dirty="0" smtClean="0"/>
              <a:t>-</a:t>
            </a:r>
            <a:r>
              <a:rPr lang="en-US" sz="3200" dirty="0"/>
              <a:t>r "recipe[</a:t>
            </a:r>
            <a:r>
              <a:rPr lang="en-US" sz="3200" dirty="0" err="1"/>
              <a:t>myiis</a:t>
            </a:r>
            <a:r>
              <a:rPr lang="en-US" sz="3200" dirty="0"/>
              <a:t>]"</a:t>
            </a:r>
            <a:endParaRPr lang="en-US" sz="30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06343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SzTx/>
              <a:defRPr/>
            </a:pPr>
            <a:r>
              <a:rPr lang="en-US" dirty="0"/>
              <a:t>Node Name:   </a:t>
            </a:r>
            <a:r>
              <a:rPr lang="en-US" dirty="0" smtClean="0"/>
              <a:t>web2</a:t>
            </a:r>
            <a:endParaRPr lang="en-US" dirty="0"/>
          </a:p>
          <a:p>
            <a:pPr>
              <a:buSzTx/>
              <a:defRPr/>
            </a:pPr>
            <a:r>
              <a:rPr lang="en-US" dirty="0"/>
              <a:t>Environment: _default</a:t>
            </a:r>
          </a:p>
          <a:p>
            <a:pPr>
              <a:buSzTx/>
              <a:defRPr/>
            </a:pPr>
            <a:r>
              <a:rPr lang="en-US" dirty="0"/>
              <a:t>FQDN:        WIN-DQFQCUFHDCP.ec2.internal</a:t>
            </a:r>
          </a:p>
          <a:p>
            <a:pPr>
              <a:buSzTx/>
              <a:defRPr/>
            </a:pPr>
            <a:r>
              <a:rPr lang="en-US" dirty="0"/>
              <a:t>IP:          54.146.147.44</a:t>
            </a:r>
          </a:p>
          <a:p>
            <a:pPr>
              <a:buSzTx/>
              <a:defRPr/>
            </a:pPr>
            <a:r>
              <a:rPr lang="en-US" dirty="0"/>
              <a:t>Run List:    recipe[</a:t>
            </a:r>
            <a:r>
              <a:rPr lang="en-US" dirty="0" err="1"/>
              <a:t>myiis</a:t>
            </a:r>
            <a:r>
              <a:rPr lang="en-US" dirty="0"/>
              <a:t>]</a:t>
            </a:r>
          </a:p>
          <a:p>
            <a:pPr>
              <a:buSzTx/>
              <a:defRPr/>
            </a:pPr>
            <a:r>
              <a:rPr lang="en-US" dirty="0"/>
              <a:t>Roles:</a:t>
            </a:r>
          </a:p>
          <a:p>
            <a:pPr>
              <a:buSzTx/>
              <a:defRPr/>
            </a:pPr>
            <a:r>
              <a:rPr lang="en-US" dirty="0"/>
              <a:t>Recipes:     </a:t>
            </a:r>
            <a:r>
              <a:rPr lang="en-US" dirty="0" err="1"/>
              <a:t>myiis</a:t>
            </a:r>
            <a:r>
              <a:rPr lang="en-US" dirty="0"/>
              <a:t>, </a:t>
            </a:r>
            <a:r>
              <a:rPr lang="en-US" dirty="0" err="1"/>
              <a:t>myiis</a:t>
            </a:r>
            <a:r>
              <a:rPr lang="en-US" dirty="0"/>
              <a:t>::default, </a:t>
            </a:r>
            <a:r>
              <a:rPr lang="en-US" dirty="0" err="1"/>
              <a:t>myiis</a:t>
            </a:r>
            <a:r>
              <a:rPr lang="en-US" dirty="0"/>
              <a:t>::server</a:t>
            </a:r>
          </a:p>
          <a:p>
            <a:pPr>
              <a:buSzTx/>
              <a:defRPr/>
            </a:pPr>
            <a:r>
              <a:rPr lang="en-US" dirty="0"/>
              <a:t>Platform:    windows 6.3.9600</a:t>
            </a:r>
          </a:p>
          <a:p>
            <a:pPr>
              <a:buSzTx/>
              <a:defRPr/>
            </a:pPr>
            <a:r>
              <a:rPr lang="en-US" dirty="0"/>
              <a:t>Tags:</a:t>
            </a:r>
          </a:p>
        </p:txBody>
      </p:sp>
      <p:sp>
        <p:nvSpPr>
          <p:cNvPr id="3" name="Title 2"/>
          <p:cNvSpPr>
            <a:spLocks noGrp="1"/>
          </p:cNvSpPr>
          <p:nvPr>
            <p:ph type="title"/>
          </p:nvPr>
        </p:nvSpPr>
        <p:spPr/>
        <p:txBody>
          <a:bodyPr/>
          <a:lstStyle/>
          <a:p>
            <a:r>
              <a:rPr lang="en-US" dirty="0"/>
              <a:t>Lab: Verify the New Node</a:t>
            </a:r>
          </a:p>
        </p:txBody>
      </p:sp>
      <p:sp>
        <p:nvSpPr>
          <p:cNvPr id="4" name="Text Placeholder 3"/>
          <p:cNvSpPr>
            <a:spLocks noGrp="1"/>
          </p:cNvSpPr>
          <p:nvPr>
            <p:ph type="body" sz="quarter" idx="11"/>
          </p:nvPr>
        </p:nvSpPr>
        <p:spPr>
          <a:xfrm>
            <a:off x="1121104" y="1367629"/>
            <a:ext cx="14422528" cy="729785"/>
          </a:xfrm>
        </p:spPr>
        <p:txBody>
          <a:bodyPr/>
          <a:lstStyle/>
          <a:p>
            <a:r>
              <a:rPr lang="en-US" dirty="0">
                <a:latin typeface="Courier New" panose="02070309020205020404" pitchFamily="49" charset="0"/>
                <a:cs typeface="Courier New" panose="02070309020205020404" pitchFamily="49" charset="0"/>
              </a:rPr>
              <a:t>&gt; knife node show </a:t>
            </a:r>
            <a:r>
              <a:rPr lang="en-US" dirty="0" smtClean="0">
                <a:latin typeface="Courier New" panose="02070309020205020404" pitchFamily="49" charset="0"/>
                <a:cs typeface="Courier New" panose="02070309020205020404" pitchFamily="49" charset="0"/>
              </a:rPr>
              <a:t>web2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717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59</a:t>
            </a:fld>
            <a:endParaRPr lang="en-US" dirty="0"/>
          </a:p>
        </p:txBody>
      </p:sp>
      <p:sp>
        <p:nvSpPr>
          <p:cNvPr id="5" name="Title 2"/>
          <p:cNvSpPr>
            <a:spLocks noGrp="1"/>
          </p:cNvSpPr>
          <p:nvPr>
            <p:ph type="title"/>
          </p:nvPr>
        </p:nvSpPr>
        <p:spPr>
          <a:xfrm>
            <a:off x="609600" y="270933"/>
            <a:ext cx="14935200" cy="827577"/>
          </a:xfrm>
        </p:spPr>
        <p:txBody>
          <a:bodyPr/>
          <a:lstStyle/>
          <a:p>
            <a:r>
              <a:rPr lang="en-US" dirty="0"/>
              <a:t>Verify that the New Node Serves the Page</a:t>
            </a:r>
          </a:p>
        </p:txBody>
      </p:sp>
      <p:pic>
        <p:nvPicPr>
          <p:cNvPr id="2" name="Picture 1">
            <a:extLst>
              <a:ext uri="{FF2B5EF4-FFF2-40B4-BE49-F238E27FC236}">
                <a16:creationId xmlns:a16="http://schemas.microsoft.com/office/drawing/2014/main" xmlns="" id="{865E5168-8737-457F-B2F0-30DC74AA4157}"/>
              </a:ext>
            </a:extLst>
          </p:cNvPr>
          <p:cNvPicPr>
            <a:picLocks noChangeAspect="1"/>
          </p:cNvPicPr>
          <p:nvPr/>
        </p:nvPicPr>
        <p:blipFill>
          <a:blip r:embed="rId3"/>
          <a:stretch>
            <a:fillRect/>
          </a:stretch>
        </p:blipFill>
        <p:spPr>
          <a:xfrm>
            <a:off x="3738513" y="1971674"/>
            <a:ext cx="8778974" cy="5543295"/>
          </a:xfrm>
          <a:prstGeom prst="rect">
            <a:avLst/>
          </a:prstGeom>
          <a:ln>
            <a:solidFill>
              <a:schemeClr val="accent1"/>
            </a:solidFill>
          </a:ln>
        </p:spPr>
      </p:pic>
      <p:sp>
        <p:nvSpPr>
          <p:cNvPr id="6" name="Rectangle 5"/>
          <p:cNvSpPr/>
          <p:nvPr/>
        </p:nvSpPr>
        <p:spPr bwMode="auto">
          <a:xfrm>
            <a:off x="3836614" y="5555848"/>
            <a:ext cx="2434266" cy="634954"/>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5541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a:t>Now							</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a:t>Web </a:t>
            </a:r>
            <a:r>
              <a:rPr lang="en-US" sz="2667" dirty="0"/>
              <a:t>Server</a:t>
            </a:r>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a:t>Web </a:t>
            </a:r>
            <a:r>
              <a:rPr lang="en-US" sz="2667" dirty="0"/>
              <a:t>Servers</a:t>
            </a:r>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t>Future</a:t>
            </a:r>
          </a:p>
          <a:p>
            <a:pPr algn="ctr"/>
            <a:r>
              <a:rPr lang="en-US" sz="2400" dirty="0"/>
              <a:t>More complex to manage</a:t>
            </a:r>
            <a:r>
              <a:rPr lang="en-US" dirty="0"/>
              <a:t>							</a:t>
            </a:r>
          </a:p>
        </p:txBody>
      </p:sp>
    </p:spTree>
    <p:extLst>
      <p:ext uri="{BB962C8B-B14F-4D97-AF65-F5344CB8AC3E}">
        <p14:creationId xmlns:p14="http://schemas.microsoft.com/office/powerpoint/2010/main" val="17665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3" y="3505071"/>
            <a:ext cx="10974132" cy="4385862"/>
          </a:xfrm>
        </p:spPr>
        <p:txBody>
          <a:bodyPr/>
          <a:lstStyle/>
          <a:p>
            <a:r>
              <a:rPr lang="en-US" dirty="0"/>
              <a:t>What is the benefit of storing cookbooks in a central repository?</a:t>
            </a:r>
          </a:p>
          <a:p>
            <a:endParaRPr lang="en-US" dirty="0"/>
          </a:p>
          <a:p>
            <a:r>
              <a:rPr lang="en-US" dirty="0"/>
              <a:t>What is the primary tool for communicating with the Chef Server?</a:t>
            </a:r>
          </a:p>
          <a:p>
            <a:endParaRPr lang="en-US" dirty="0"/>
          </a:p>
          <a:p>
            <a:r>
              <a:rPr lang="en-US" dirty="0"/>
              <a:t>How did you add a node </a:t>
            </a:r>
            <a:r>
              <a:rPr lang="en-US"/>
              <a:t>to your </a:t>
            </a:r>
            <a:r>
              <a:rPr lang="en-US" dirty="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a:xfrm>
            <a:off x="3013753" y="3505071"/>
            <a:ext cx="10974132" cy="3877862"/>
          </a:xfrm>
        </p:spPr>
        <p:txBody>
          <a:bodyPr/>
          <a:lstStyle/>
          <a:p>
            <a:r>
              <a:rPr lang="en-US" dirty="0"/>
              <a:t>What questions can you help you answer?</a:t>
            </a:r>
          </a:p>
          <a:p>
            <a:endParaRPr lang="en-US" dirty="0"/>
          </a:p>
          <a:p>
            <a:pPr marL="571500" indent="-571500">
              <a:buFont typeface="Arial"/>
              <a:buChar char="•"/>
            </a:pPr>
            <a:r>
              <a:rPr lang="en-US" dirty="0"/>
              <a:t>Chef Server</a:t>
            </a:r>
          </a:p>
          <a:p>
            <a:pPr marL="571500" indent="-571500">
              <a:buFont typeface="Arial"/>
              <a:buChar char="•"/>
            </a:pPr>
            <a:r>
              <a:rPr lang="en-US" dirty="0"/>
              <a:t>Managed Chef</a:t>
            </a:r>
          </a:p>
          <a:p>
            <a:pPr marL="571500" indent="-571500">
              <a:buFont typeface="Arial"/>
              <a:buChar char="•"/>
            </a:pPr>
            <a:r>
              <a:rPr lang="en-US" dirty="0"/>
              <a:t>Berkshelf</a:t>
            </a:r>
          </a:p>
          <a:p>
            <a:pPr marL="571500" indent="-571500">
              <a:buFont typeface="Arial"/>
              <a:buChar char="•"/>
            </a:pPr>
            <a:r>
              <a:rPr lang="en-US" dirty="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a:p>
          <a:p>
            <a:pPr marL="309025" lvl="1"/>
            <a:r>
              <a:rPr lang="en-US" dirty="0"/>
              <a:t>A load balancer can forward incoming user web requests to other nodes. </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a:t>Load Balancer</a:t>
            </a:r>
            <a:br>
              <a:rPr lang="en-US" sz="3400" b="1" dirty="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a:t>Web </a:t>
            </a:r>
            <a:r>
              <a:rPr lang="en-US" sz="2600" dirty="0"/>
              <a:t>Server</a:t>
            </a:r>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a:t>Web </a:t>
            </a:r>
            <a:r>
              <a:rPr lang="en-US" sz="2600" dirty="0"/>
              <a:t>Server</a:t>
            </a:r>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a:p>
          <a:p>
            <a:pPr marL="309025" lvl="1"/>
            <a:r>
              <a:rPr lang="en-US" dirty="0"/>
              <a:t>Today you will set up a new load balancer that will direct web requests to similarly-configured nodes.</a:t>
            </a:r>
          </a:p>
          <a:p>
            <a:pPr marL="309025" lvl="1"/>
            <a:endParaRPr lang="en-US" dirty="0"/>
          </a:p>
          <a:p>
            <a:pPr marL="309025"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Text Placeholder 2"/>
          <p:cNvSpPr txBox="1">
            <a:spLocks/>
          </p:cNvSpPr>
          <p:nvPr/>
        </p:nvSpPr>
        <p:spPr bwMode="white">
          <a:xfrm>
            <a:off x="8844824" y="6060390"/>
            <a:ext cx="2646893" cy="898330"/>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b="1" dirty="0"/>
              <a:t>Load Balancer</a:t>
            </a:r>
            <a:br>
              <a:rPr lang="en-US" sz="2600" b="1" dirty="0"/>
            </a:br>
            <a:r>
              <a:rPr lang="en-US" sz="2600" b="1" dirty="0" smtClean="0"/>
              <a:t>(lb1)</a:t>
            </a:r>
            <a:endParaRPr lang="en-US" sz="2600" b="1"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b="1" dirty="0"/>
              <a:t>Web Server </a:t>
            </a:r>
            <a:r>
              <a:rPr lang="en-US" sz="2600" b="1" dirty="0" smtClean="0"/>
              <a:t>(web1)</a:t>
            </a:r>
            <a:endParaRPr lang="en-US" sz="2600" b="1"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dirty="0"/>
              <a:t>Web Server </a:t>
            </a:r>
            <a:r>
              <a:rPr lang="en-US" sz="2400" b="1" dirty="0" smtClean="0"/>
              <a:t>(web2)</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3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Steps to Set up Load Balancer and Web Servers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a:t>Load Balancer</a:t>
            </a:r>
          </a:p>
          <a:p>
            <a:pPr marL="1051975" lvl="1" indent="-742950">
              <a:buAutoNum type="arabicPeriod"/>
            </a:pPr>
            <a:r>
              <a:rPr lang="en-US" dirty="0"/>
              <a:t>Create the load balancer cookbook</a:t>
            </a:r>
          </a:p>
          <a:p>
            <a:pPr marL="1051975" lvl="1" indent="-742950">
              <a:buAutoNum type="arabicPeriod"/>
            </a:pPr>
            <a:r>
              <a:rPr lang="en-US" dirty="0"/>
              <a:t>Provision the instance</a:t>
            </a:r>
          </a:p>
          <a:p>
            <a:pPr marL="1051975" lvl="1" indent="-742950">
              <a:buAutoNum type="arabicPeriod"/>
            </a:pPr>
            <a:r>
              <a:rPr lang="en-US" dirty="0"/>
              <a:t>Install Chef</a:t>
            </a:r>
          </a:p>
          <a:p>
            <a:pPr marL="1051975" lvl="1" indent="-742950">
              <a:buAutoNum type="arabicPeriod"/>
            </a:pPr>
            <a:r>
              <a:rPr lang="en-US" dirty="0"/>
              <a:t>Copy the load balancer cookbook</a:t>
            </a:r>
          </a:p>
          <a:p>
            <a:pPr marL="1051975" lvl="1" indent="-742950">
              <a:buAutoNum type="arabicPeriod"/>
            </a:pPr>
            <a:r>
              <a:rPr lang="en-US" dirty="0"/>
              <a:t>Apply the cookbook</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a:t>Web Server</a:t>
            </a:r>
          </a:p>
          <a:p>
            <a:pPr marL="309025" lvl="1"/>
            <a:r>
              <a:rPr lang="en-US" dirty="0"/>
              <a:t>1. Provision the instance </a:t>
            </a:r>
          </a:p>
          <a:p>
            <a:pPr marL="309025" lvl="1"/>
            <a:r>
              <a:rPr lang="en-US" dirty="0"/>
              <a:t>2. Install Chef</a:t>
            </a:r>
          </a:p>
          <a:p>
            <a:pPr marL="309025" lvl="1"/>
            <a:r>
              <a:rPr lang="en-US" dirty="0"/>
              <a:t>3. Copy the Web Server cookbook</a:t>
            </a:r>
          </a:p>
          <a:p>
            <a:pPr marL="309025" lvl="1"/>
            <a:r>
              <a:rPr lang="en-US" dirty="0"/>
              <a:t>4. Apply the cookbook</a:t>
            </a:r>
          </a:p>
          <a:p>
            <a:pPr marL="309025" lvl="1"/>
            <a:endParaRPr lang="en-US" dirty="0"/>
          </a:p>
        </p:txBody>
      </p:sp>
    </p:spTree>
    <p:extLst>
      <p:ext uri="{BB962C8B-B14F-4D97-AF65-F5344CB8AC3E}">
        <p14:creationId xmlns:p14="http://schemas.microsoft.com/office/powerpoint/2010/main" val="170849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purl.org/dc/elements/1.1/"/>
    <ds:schemaRef ds:uri="http://purl.org/dc/dcmitype/"/>
    <ds:schemaRef ds:uri="7bb5d761-a2ea-4873-95f7-7a6658fb3ef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17434</TotalTime>
  <Words>6985</Words>
  <Application>Microsoft Macintosh PowerPoint</Application>
  <PresentationFormat>Custom</PresentationFormat>
  <Paragraphs>874</Paragraphs>
  <Slides>62</Slides>
  <Notes>62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GL: Hosted Chef</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Navigate to the chef-repo </vt:lpstr>
      <vt:lpstr>GL: Move the cookbooks directory    into the chef-repo</vt:lpstr>
      <vt:lpstr>knife</vt:lpstr>
      <vt:lpstr>GL: knife --help</vt:lpstr>
      <vt:lpstr>GL: knife client --help</vt:lpstr>
      <vt:lpstr>GL: knife client list</vt:lpstr>
      <vt:lpstr>Hosted Chef</vt:lpstr>
      <vt:lpstr>GL: knife cookbook --help</vt:lpstr>
      <vt:lpstr>GL: knife cookbook list</vt:lpstr>
      <vt:lpstr>GL: Change to the myiis Directory </vt:lpstr>
      <vt:lpstr>Berkshelf</vt:lpstr>
      <vt:lpstr>GL: Run berks --help</vt:lpstr>
      <vt:lpstr>GL: Run berks install</vt:lpstr>
      <vt:lpstr>GL: See the Berksfile.lock</vt:lpstr>
      <vt:lpstr>GL: See the Contents of the Berksfile.lock</vt:lpstr>
      <vt:lpstr>GL: Upload the Cookbook to the Chef Server</vt:lpstr>
      <vt:lpstr>GL: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Lab: Upload Cookbooks</vt:lpstr>
      <vt:lpstr>Hosted Chef</vt:lpstr>
      <vt:lpstr>The Node</vt:lpstr>
      <vt:lpstr>GL: Change to the chef-repo</vt:lpstr>
      <vt:lpstr>GL: Run 'knife node –help' </vt:lpstr>
      <vt:lpstr>GL: Run 'knife node list'</vt:lpstr>
      <vt:lpstr>GL: Run 'knife bootstrap –help'</vt:lpstr>
      <vt:lpstr>GL: Bootstrap Your Node</vt:lpstr>
      <vt:lpstr>GL: Run 'knife node list' Again </vt:lpstr>
      <vt:lpstr>GL: View More Information About Your Node </vt:lpstr>
      <vt:lpstr>GL: Add a Recipe to a Run List</vt:lpstr>
      <vt:lpstr>GL: Verify the New Node</vt:lpstr>
      <vt:lpstr>GL: Converge web1</vt:lpstr>
      <vt:lpstr>Verify web1 Serves the Page</vt:lpstr>
      <vt:lpstr>Setting run_list at Bootstrap</vt:lpstr>
      <vt:lpstr>Lab: Another Web Node</vt:lpstr>
      <vt:lpstr>Lab: Bootstrap the New Node</vt:lpstr>
      <vt:lpstr>Lab: Verify the New Node</vt:lpstr>
      <vt:lpstr>Verify that the New Node Serves the Page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2220</cp:revision>
  <cp:lastPrinted>2015-02-07T23:49:10Z</cp:lastPrinted>
  <dcterms:created xsi:type="dcterms:W3CDTF">2012-09-13T17:36:07Z</dcterms:created>
  <dcterms:modified xsi:type="dcterms:W3CDTF">2018-12-03T04:02:34Z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